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09554" r:id="rId3"/>
    <p:sldMasterId id="2147513168" r:id="rId4"/>
    <p:sldMasterId id="2147513180" r:id="rId5"/>
    <p:sldMasterId id="2147513192" r:id="rId6"/>
    <p:sldMasterId id="2147513204" r:id="rId7"/>
    <p:sldMasterId id="2147513228" r:id="rId8"/>
  </p:sldMasterIdLst>
  <p:notesMasterIdLst>
    <p:notesMasterId r:id="rId27"/>
  </p:notesMasterIdLst>
  <p:sldIdLst>
    <p:sldId id="371" r:id="rId9"/>
    <p:sldId id="1555" r:id="rId10"/>
    <p:sldId id="1549" r:id="rId11"/>
    <p:sldId id="1546" r:id="rId12"/>
    <p:sldId id="1547" r:id="rId13"/>
    <p:sldId id="1552" r:id="rId14"/>
    <p:sldId id="1553" r:id="rId15"/>
    <p:sldId id="1533" r:id="rId16"/>
    <p:sldId id="1408" r:id="rId17"/>
    <p:sldId id="1402" r:id="rId18"/>
    <p:sldId id="1313" r:id="rId19"/>
    <p:sldId id="1512" r:id="rId20"/>
    <p:sldId id="1478" r:id="rId21"/>
    <p:sldId id="1395" r:id="rId22"/>
    <p:sldId id="1321" r:id="rId23"/>
    <p:sldId id="1536" r:id="rId24"/>
    <p:sldId id="856" r:id="rId25"/>
    <p:sldId id="1186" r:id="rId26"/>
  </p:sldIdLst>
  <p:sldSz cx="12190413" cy="6859588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467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201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712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9386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046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853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661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4469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DDDFE3"/>
    <a:srgbClr val="0033CC"/>
    <a:srgbClr val="009A46"/>
    <a:srgbClr val="005024"/>
    <a:srgbClr val="CC6600"/>
    <a:srgbClr val="0000FF"/>
    <a:srgbClr val="006C31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150" autoAdjust="0"/>
    <p:restoredTop sz="99886" autoAdjust="0"/>
  </p:normalViewPr>
  <p:slideViewPr>
    <p:cSldViewPr>
      <p:cViewPr>
        <p:scale>
          <a:sx n="100" d="100"/>
          <a:sy n="100" d="100"/>
        </p:scale>
        <p:origin x="-1302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presProps" Target="presProp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3C40D53-305F-4AF6-9F7B-0F83A3A312E2}" type="datetimeFigureOut">
              <a:rPr lang="ru-RU"/>
              <a:pPr>
                <a:defRPr/>
              </a:pPr>
              <a:t>20.02.2022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838" y="742950"/>
            <a:ext cx="6600825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FECBC8D6-ABBF-4314-8C32-19EDCCB1DC6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4157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4678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20109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7127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9386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2627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5176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7669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60198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8425" y="742950"/>
            <a:ext cx="6597650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6564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7B0EE7A-48BB-4614-8C0A-F27FDB23B69C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5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6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7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168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10F3F6A6-31E3-4250-A662-5B9FBD621EE3}" type="slidenum">
              <a:rPr lang="ru-RU" sz="1200" smtClean="0">
                <a:solidFill>
                  <a:srgbClr val="000000"/>
                </a:solidFill>
              </a:rPr>
              <a:pPr eaLnBrk="1" hangingPunct="1"/>
              <a:t>9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hemeOverride" Target="../theme/themeOverride1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hemeOverride" Target="../theme/themeOverride1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8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80"/>
          <a:lstStyle>
            <a:lvl1pPr marL="0" marR="53636" indent="0" algn="r">
              <a:buNone/>
              <a:defRPr>
                <a:solidFill>
                  <a:schemeClr val="tx1"/>
                </a:solidFill>
              </a:defRPr>
            </a:lvl1pPr>
            <a:lvl2pPr marL="536238" indent="0" algn="ctr">
              <a:buNone/>
            </a:lvl2pPr>
            <a:lvl3pPr marL="1072479" indent="0" algn="ctr">
              <a:buNone/>
            </a:lvl3pPr>
            <a:lvl4pPr marL="1608736" indent="0" algn="ctr">
              <a:buNone/>
            </a:lvl4pPr>
            <a:lvl5pPr marL="2144953" indent="0" algn="ctr">
              <a:buNone/>
            </a:lvl5pPr>
            <a:lvl6pPr marL="2681207" indent="0" algn="ctr">
              <a:buNone/>
            </a:lvl6pPr>
            <a:lvl7pPr marL="3217468" indent="0" algn="ctr">
              <a:buNone/>
            </a:lvl7pPr>
            <a:lvl8pPr marL="3753722" indent="0" algn="ctr">
              <a:buNone/>
            </a:lvl8pPr>
            <a:lvl9pPr marL="428995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6475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64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631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6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66"/>
          <a:lstStyle>
            <a:lvl1pPr marL="0" marR="53621" indent="0" algn="r">
              <a:buNone/>
              <a:defRPr>
                <a:solidFill>
                  <a:schemeClr val="tx1"/>
                </a:solidFill>
              </a:defRPr>
            </a:lvl1pPr>
            <a:lvl2pPr marL="536008" indent="0" algn="ctr">
              <a:buNone/>
            </a:lvl2pPr>
            <a:lvl3pPr marL="1072014" indent="0" algn="ctr">
              <a:buNone/>
            </a:lvl3pPr>
            <a:lvl4pPr marL="1608040" indent="0" algn="ctr">
              <a:buNone/>
            </a:lvl4pPr>
            <a:lvl5pPr marL="2144027" indent="0" algn="ctr">
              <a:buNone/>
            </a:lvl5pPr>
            <a:lvl6pPr marL="2680059" indent="0" algn="ctr">
              <a:buNone/>
            </a:lvl6pPr>
            <a:lvl7pPr marL="3216088" indent="0" algn="ctr">
              <a:buNone/>
            </a:lvl7pPr>
            <a:lvl8pPr marL="3752103" indent="0" algn="ctr">
              <a:buNone/>
            </a:lvl8pPr>
            <a:lvl9pPr marL="42880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569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482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18" rIns="5321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107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848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18" tIns="0" rIns="5321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18" tIns="0" rIns="5321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302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81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303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66" rIns="2126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2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060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18" rIns="53218" bIns="5321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471" rIns="5321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138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7000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460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3" y="1371956"/>
            <a:ext cx="10467501" cy="1829223"/>
          </a:xfrm>
          <a:ln>
            <a:noFill/>
          </a:ln>
        </p:spPr>
        <p:txBody>
          <a:bodyPr tIns="0" rIns="2153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0" y="3229283"/>
            <a:ext cx="10471563" cy="1753006"/>
          </a:xfrm>
        </p:spPr>
        <p:txBody>
          <a:bodyPr lIns="0" rIns="21533"/>
          <a:lstStyle>
            <a:lvl1pPr marL="0" marR="54070" indent="0" algn="r">
              <a:buNone/>
              <a:defRPr>
                <a:solidFill>
                  <a:schemeClr val="tx1"/>
                </a:solidFill>
              </a:defRPr>
            </a:lvl1pPr>
            <a:lvl2pPr marL="540630" indent="0" algn="ctr">
              <a:buNone/>
            </a:lvl2pPr>
            <a:lvl3pPr marL="1081242" indent="0" algn="ctr">
              <a:buNone/>
            </a:lvl3pPr>
            <a:lvl4pPr marL="1621846" indent="0" algn="ctr">
              <a:buNone/>
            </a:lvl4pPr>
            <a:lvl5pPr marL="2162463" indent="0" algn="ctr">
              <a:buNone/>
            </a:lvl5pPr>
            <a:lvl6pPr marL="2703076" indent="0" algn="ctr">
              <a:buNone/>
            </a:lvl6pPr>
            <a:lvl7pPr marL="3243712" indent="0" algn="ctr">
              <a:buNone/>
            </a:lvl7pPr>
            <a:lvl8pPr marL="3784315" indent="0" algn="ctr">
              <a:buNone/>
            </a:lvl8pPr>
            <a:lvl9pPr marL="43249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7D8E48-9838-4951-AF3C-6C834A6C2E64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16CF4D-84C8-4861-9C37-F96159AABBC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1381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ABF3DC-778C-4F79-96B5-0C08C6E8FCD2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CD0FB8-A5CC-4403-B51D-DD922E29F6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395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291"/>
            <a:ext cx="10361851" cy="1510062"/>
          </a:xfrm>
        </p:spPr>
        <p:txBody>
          <a:bodyPr lIns="53865" rIns="5386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9199C-9B0B-40EE-8FF0-65D6A4C8083F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7E884D-CB20-48F4-A4B0-D5A25CF1F52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83875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2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18D6F7-0141-4031-A6F0-EC180BDDFA43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59FBA1-98DD-4F18-8111-55F8A9B74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5040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855706"/>
            <a:ext cx="5386216" cy="659505"/>
          </a:xfrm>
        </p:spPr>
        <p:txBody>
          <a:bodyPr lIns="53865" tIns="0" rIns="5386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865" tIns="0" rIns="5386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21" y="251518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18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832469-D07B-4C57-B1EB-99670AF50376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A3011-613E-498C-944C-053277400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7483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1072958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116DE1-E56B-4EA4-871A-9234628A8BFD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51C00-D2B9-4CE6-B0B0-18ECC450BE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7302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DC7E0-62AD-4ECC-852B-C07DF3451066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A87195-E8A7-4D27-9B68-40EE17E07E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76993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38" rIns="5323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71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1" y="51448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1" y="1676789"/>
            <a:ext cx="3657124" cy="4573059"/>
          </a:xfrm>
        </p:spPr>
        <p:txBody>
          <a:bodyPr lIns="21533" rIns="21533"/>
          <a:lstStyle>
            <a:lvl1pPr marL="0" indent="0" algn="l">
              <a:buNone/>
              <a:defRPr sz="17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43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4916-27DD-4691-A059-E8466D2F5632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41C979-0364-4F94-9928-CE85DBB330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3472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1164" y="1108086"/>
            <a:ext cx="7008812" cy="4116388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21424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6" y="1177301"/>
            <a:ext cx="2950080" cy="1582986"/>
          </a:xfrm>
        </p:spPr>
        <p:txBody>
          <a:bodyPr lIns="53865" rIns="53865" bIns="5386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5"/>
          </a:xfrm>
        </p:spPr>
        <p:txBody>
          <a:bodyPr lIns="75391" rIns="53865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795"/>
            <a:ext cx="6156159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F6D5E4-02C6-436B-BB84-9AA9E774CD87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55"/>
            <a:ext cx="812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0D593-6706-4C32-AAF5-BED8C7CC804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56812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D03C52-11EF-49F5-9F46-5FAA28260CC9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917848-E8E9-4E48-B8A3-C0D01681D7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04631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3" y="914630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3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9D8AD4-91C5-40D4-AC7D-454D525DEAA6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6E2666-2462-4FFE-966A-8122068A60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9313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79" y="1371961"/>
            <a:ext cx="10467501" cy="1829222"/>
          </a:xfrm>
          <a:ln>
            <a:noFill/>
          </a:ln>
        </p:spPr>
        <p:txBody>
          <a:bodyPr tIns="0" rIns="21345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3" y="3229283"/>
            <a:ext cx="10471565" cy="1753006"/>
          </a:xfrm>
        </p:spPr>
        <p:txBody>
          <a:bodyPr lIns="0" rIns="21345"/>
          <a:lstStyle>
            <a:lvl1pPr marL="0" marR="53662" indent="0" algn="r">
              <a:buNone/>
              <a:defRPr>
                <a:solidFill>
                  <a:schemeClr val="tx1"/>
                </a:solidFill>
              </a:defRPr>
            </a:lvl1pPr>
            <a:lvl2pPr marL="536465" indent="0" algn="ctr">
              <a:buNone/>
            </a:lvl2pPr>
            <a:lvl3pPr marL="1072934" indent="0" algn="ctr">
              <a:buNone/>
            </a:lvl3pPr>
            <a:lvl4pPr marL="1609406" indent="0" algn="ctr">
              <a:buNone/>
            </a:lvl4pPr>
            <a:lvl5pPr marL="2145855" indent="0" algn="ctr">
              <a:buNone/>
            </a:lvl5pPr>
            <a:lvl6pPr marL="2682334" indent="0" algn="ctr">
              <a:buNone/>
            </a:lvl6pPr>
            <a:lvl7pPr marL="3218824" indent="0" algn="ctr">
              <a:buNone/>
            </a:lvl7pPr>
            <a:lvl8pPr marL="3755294" indent="0" algn="ctr">
              <a:buNone/>
            </a:lvl8pPr>
            <a:lvl9pPr marL="429175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9514C84-B81B-469F-AD2B-8E90FD32F886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DBE7DED-4129-417C-86F9-FDCC3BE2823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9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9E18D85-13BE-4488-8BB6-CF28BE03BEE6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51938D0F-F355-4AC1-8B7A-9698C69AA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6261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5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5" y="2705305"/>
            <a:ext cx="10361851" cy="1510066"/>
          </a:xfrm>
        </p:spPr>
        <p:txBody>
          <a:bodyPr lIns="53406" rIns="5340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15ACEB0-4996-4CDF-95ED-57A415A814DA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42B984-956F-41C8-8B48-756DD59036D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734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00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2506AA4-0D53-4105-9359-F4E698DB4E18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8EB3CDF-907C-4A98-8AC9-9A62BC418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59665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770"/>
            <a:ext cx="5386216" cy="659503"/>
          </a:xfrm>
        </p:spPr>
        <p:txBody>
          <a:bodyPr lIns="53406" tIns="0" rIns="5340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2"/>
            <a:ext cx="5388333" cy="654994"/>
          </a:xfrm>
        </p:spPr>
        <p:txBody>
          <a:bodyPr lIns="53406" tIns="0" rIns="5340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1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231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902727-B418-4F9B-9E95-47B0F29C2EE6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6E669D0-417C-4B39-9E7C-205D5F739B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288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5E7D0C0-2481-42F9-8681-A38316D0CE9D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BD8BEA0-24CB-4508-AEA9-1733341483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0655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670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21E8EF-8869-496F-93C6-47E71E3855EE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421C6-0024-4A2E-8FEF-3083E064C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38042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1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45" rIns="21345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1BF5C0E-AAD8-4416-B5F3-157CC88C1493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4F3972-6642-4732-B60D-B13F02F50D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41810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7" y="1107281"/>
            <a:ext cx="7009487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67" y="536065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48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5" y="6220216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1" y="1177295"/>
            <a:ext cx="2950080" cy="1582985"/>
          </a:xfrm>
        </p:spPr>
        <p:txBody>
          <a:bodyPr lIns="53406" rIns="53406" bIns="5340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6"/>
          </a:xfrm>
        </p:spPr>
        <p:txBody>
          <a:bodyPr lIns="74738" rIns="5340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1" y="1199843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FA666F5-C5CD-40A0-B4EF-CBEB6117CD95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198" y="6357840"/>
            <a:ext cx="812694" cy="366267"/>
          </a:xfrm>
        </p:spPr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6D0E40F-2096-4294-A05C-566B31601E3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3062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BD9BA46-6B8E-454F-AD03-0623E90DF7C1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A2D01EE-19C8-46FB-8836-FB8CD40E8D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886518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6" y="91465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0" y="91465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1E427E2-01C0-4197-B762-F8B992078B9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ABEAC02-04A8-492A-8AEA-9900A944EF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08216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30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300"/>
          <a:lstStyle>
            <a:lvl1pPr marL="0" marR="53643" indent="0" algn="r">
              <a:buNone/>
              <a:defRPr>
                <a:solidFill>
                  <a:schemeClr val="tx1"/>
                </a:solidFill>
              </a:defRPr>
            </a:lvl1pPr>
            <a:lvl2pPr marL="536304" indent="0" algn="ctr">
              <a:buNone/>
            </a:lvl2pPr>
            <a:lvl3pPr marL="1072614" indent="0" algn="ctr">
              <a:buNone/>
            </a:lvl3pPr>
            <a:lvl4pPr marL="1608936" indent="0" algn="ctr">
              <a:buNone/>
            </a:lvl4pPr>
            <a:lvl5pPr marL="2145219" indent="0" algn="ctr">
              <a:buNone/>
            </a:lvl5pPr>
            <a:lvl6pPr marL="2681542" indent="0" algn="ctr">
              <a:buNone/>
            </a:lvl6pPr>
            <a:lvl7pPr marL="3217869" indent="0" algn="ctr">
              <a:buNone/>
            </a:lvl7pPr>
            <a:lvl8pPr marL="3754192" indent="0" algn="ctr">
              <a:buNone/>
            </a:lvl8pPr>
            <a:lvl9pPr marL="42904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09247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319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80" rIns="5328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41186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495193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9"/>
            <a:ext cx="5386216" cy="659503"/>
          </a:xfrm>
        </p:spPr>
        <p:txBody>
          <a:bodyPr lIns="53280" tIns="0" rIns="5328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80" tIns="0" rIns="5328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3058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38" tIns="0" rIns="5323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38" tIns="0" rIns="5323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5662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17316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948326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00" rIns="2130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03220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3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5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280" rIns="53280" bIns="5328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63" rIns="5328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32882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575776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5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5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263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29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298"/>
          <a:lstStyle>
            <a:lvl1pPr marL="0" marR="53651" indent="0" algn="r">
              <a:buNone/>
              <a:defRPr>
                <a:solidFill>
                  <a:schemeClr val="tx1"/>
                </a:solidFill>
              </a:defRPr>
            </a:lvl1pPr>
            <a:lvl2pPr marL="536391" indent="0" algn="ctr">
              <a:buNone/>
            </a:lvl2pPr>
            <a:lvl3pPr marL="1072785" indent="0" algn="ctr">
              <a:buNone/>
            </a:lvl3pPr>
            <a:lvl4pPr marL="1609192" indent="0" algn="ctr">
              <a:buNone/>
            </a:lvl4pPr>
            <a:lvl5pPr marL="2145561" indent="0" algn="ctr">
              <a:buNone/>
            </a:lvl5pPr>
            <a:lvl6pPr marL="2681966" indent="0" algn="ctr">
              <a:buNone/>
            </a:lvl6pPr>
            <a:lvl7pPr marL="3218380" indent="0" algn="ctr">
              <a:buNone/>
            </a:lvl7pPr>
            <a:lvl8pPr marL="3754785" indent="0" algn="ctr">
              <a:buNone/>
            </a:lvl8pPr>
            <a:lvl9pPr marL="429117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59997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76404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280" rIns="5328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1253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4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4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81230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8233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80" tIns="0" rIns="5328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280" tIns="0" rIns="5328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970425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731497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493431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98" rIns="2129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167696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9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9" tIns="53280" rIns="106539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9" tIns="53280" rIns="106539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3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6"/>
            <a:ext cx="2950080" cy="1582985"/>
          </a:xfrm>
        </p:spPr>
        <p:txBody>
          <a:bodyPr lIns="53280" rIns="53280" bIns="5328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63" rIns="5328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57564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152153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0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95078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37" y="1371949"/>
            <a:ext cx="10467501" cy="1829222"/>
          </a:xfrm>
          <a:ln>
            <a:noFill/>
          </a:ln>
        </p:spPr>
        <p:txBody>
          <a:bodyPr tIns="0" rIns="2145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18" y="3229283"/>
            <a:ext cx="10471565" cy="1753006"/>
          </a:xfrm>
        </p:spPr>
        <p:txBody>
          <a:bodyPr lIns="0" rIns="21454"/>
          <a:lstStyle>
            <a:lvl1pPr marL="0" marR="53783" indent="0" algn="r">
              <a:buNone/>
              <a:defRPr>
                <a:solidFill>
                  <a:schemeClr val="tx1"/>
                </a:solidFill>
              </a:defRPr>
            </a:lvl1pPr>
            <a:lvl2pPr marL="537735" indent="0" algn="ctr">
              <a:buNone/>
            </a:lvl2pPr>
            <a:lvl3pPr marL="1075477" indent="0" algn="ctr">
              <a:buNone/>
            </a:lvl3pPr>
            <a:lvl4pPr marL="1613209" indent="0" algn="ctr">
              <a:buNone/>
            </a:lvl4pPr>
            <a:lvl5pPr marL="2150936" indent="0" algn="ctr">
              <a:buNone/>
            </a:lvl5pPr>
            <a:lvl6pPr marL="2688659" indent="0" algn="ctr">
              <a:buNone/>
            </a:lvl6pPr>
            <a:lvl7pPr marL="3226414" indent="0" algn="ctr">
              <a:buNone/>
            </a:lvl7pPr>
            <a:lvl8pPr marL="3764157" indent="0" algn="ctr">
              <a:buNone/>
            </a:lvl8pPr>
            <a:lvl9pPr marL="430188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354310-67D0-4714-8DCA-BE58F8D21806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CA68E1-0205-4952-B6F4-FE5A7E06DD2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89020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08250E-DC17-4996-86BC-EC21F8132BC0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A07A46-4EA1-466C-9977-CBD99B41D0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164062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5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5" y="2705304"/>
            <a:ext cx="10361851" cy="1510066"/>
          </a:xfrm>
        </p:spPr>
        <p:txBody>
          <a:bodyPr lIns="53664" rIns="53664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A7726-2BBE-4EE7-80A9-8FCDC24363E1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8FEAB0-B02B-4A29-B439-F93196E080A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50916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8798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39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39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ADE5CE-EF99-45B7-9230-1496FF66EB71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FA5B6D-FEA8-4DFE-A74A-4254758581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43937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1"/>
            <a:ext cx="5386216" cy="659503"/>
          </a:xfrm>
        </p:spPr>
        <p:txBody>
          <a:bodyPr lIns="53664" tIns="0" rIns="53664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2"/>
            <a:ext cx="5388333" cy="654994"/>
          </a:xfrm>
        </p:spPr>
        <p:txBody>
          <a:bodyPr lIns="53664" tIns="0" rIns="53664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319F64-CED2-4CBC-8243-293340DBCFFF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DB6083-4AEF-4B76-B15F-7461AB2DB1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86005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49CFFB-78F8-4158-B0B5-01D39294560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AE47F3-4C5D-45DC-9919-E27D5F187D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556970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F85370-D903-44EA-B29D-9BE9A83734BF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1388F6-0B67-47D3-B7E9-E01E31F160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839151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1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454" rIns="2145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1B18D7-F43E-4B2B-82F7-0B99A8064301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C81756-5801-4FEE-987E-8B5CF1AF0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329085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303" tIns="53664" rIns="107303" bIns="5366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3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303" tIns="53664" rIns="107303" bIns="5366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294"/>
            <a:ext cx="2950080" cy="1582985"/>
          </a:xfrm>
        </p:spPr>
        <p:txBody>
          <a:bodyPr lIns="53664" rIns="53664" bIns="53664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5102" rIns="53664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1" y="1199837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E7B395-F73E-4862-BCE5-D820651BA580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361BFD-1B9A-459B-9734-2F296505DD2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384185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6606DB-0D6A-4283-A6AD-4F9734C154E3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F9DC5F-133E-4713-B181-43E0A79A49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122079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24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26" y="914624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496D4-4081-4FC6-B87B-0C6D63A889FF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78EB5F-DB12-4622-91D7-04C5229F88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231166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31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318"/>
          <a:lstStyle>
            <a:lvl1pPr marL="0" marR="53657" indent="0" algn="r">
              <a:buNone/>
              <a:defRPr>
                <a:solidFill>
                  <a:schemeClr val="tx1"/>
                </a:solidFill>
              </a:defRPr>
            </a:lvl1pPr>
            <a:lvl2pPr marL="536457" indent="0" algn="ctr">
              <a:buNone/>
            </a:lvl2pPr>
            <a:lvl3pPr marL="1072918" indent="0" algn="ctr">
              <a:buNone/>
            </a:lvl3pPr>
            <a:lvl4pPr marL="1609392" indent="0" algn="ctr">
              <a:buNone/>
            </a:lvl4pPr>
            <a:lvl5pPr marL="2145828" indent="0" algn="ctr">
              <a:buNone/>
            </a:lvl5pPr>
            <a:lvl6pPr marL="2682300" indent="0" algn="ctr">
              <a:buNone/>
            </a:lvl6pPr>
            <a:lvl7pPr marL="3218780" indent="0" algn="ctr">
              <a:buNone/>
            </a:lvl7pPr>
            <a:lvl8pPr marL="3755255" indent="0" algn="ctr">
              <a:buNone/>
            </a:lvl8pPr>
            <a:lvl9pPr marL="429171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25047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2652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80" rIns="2128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29165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322" rIns="5332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03827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47813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8"/>
            <a:ext cx="5386216" cy="659503"/>
          </a:xfrm>
        </p:spPr>
        <p:txBody>
          <a:bodyPr lIns="53322" tIns="0" rIns="5332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322" tIns="0" rIns="5332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97320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299839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903480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18" rIns="2131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844305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322" rIns="53322" bIns="5332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623" rIns="53322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7264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398895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7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7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41467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38" rIns="53238" bIns="5323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03" rIns="5323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8197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3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55" tIns="53238" rIns="106455" bIns="532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5" r:id="rId1"/>
    <p:sldLayoutId id="2147513055" r:id="rId2"/>
    <p:sldLayoutId id="2147513136" r:id="rId3"/>
    <p:sldLayoutId id="2147513056" r:id="rId4"/>
    <p:sldLayoutId id="2147513057" r:id="rId5"/>
    <p:sldLayoutId id="2147513058" r:id="rId6"/>
    <p:sldLayoutId id="2147513059" r:id="rId7"/>
    <p:sldLayoutId id="2147513060" r:id="rId8"/>
    <p:sldLayoutId id="2147513137" r:id="rId9"/>
    <p:sldLayoutId id="2147513061" r:id="rId10"/>
    <p:sldLayoutId id="214751306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0995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565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724" indent="-246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221" indent="-21450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965" indent="-21450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726" indent="-21450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2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4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7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9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2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4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7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9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1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03" tIns="53218" rIns="106403" bIns="5321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8" r:id="rId1"/>
    <p:sldLayoutId id="2147513063" r:id="rId2"/>
    <p:sldLayoutId id="2147513139" r:id="rId3"/>
    <p:sldLayoutId id="2147513064" r:id="rId4"/>
    <p:sldLayoutId id="2147513065" r:id="rId5"/>
    <p:sldLayoutId id="2147513066" r:id="rId6"/>
    <p:sldLayoutId id="2147513067" r:id="rId7"/>
    <p:sldLayoutId id="2147513068" r:id="rId8"/>
    <p:sldLayoutId id="2147513140" r:id="rId9"/>
    <p:sldLayoutId id="2147513069" r:id="rId10"/>
    <p:sldLayoutId id="214751307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822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393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832" indent="-24659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240" indent="-21441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2852" indent="-21441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471" indent="-21441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0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0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0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0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0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60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21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80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39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86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6756"/>
            <a:ext cx="10971213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711" tIns="53865" rIns="107711" bIns="5386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55"/>
            <a:ext cx="2844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0CE73F2-8CCE-451A-B7A3-12D72166BAA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8" y="6357955"/>
            <a:ext cx="4470399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55"/>
            <a:ext cx="1016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C6282EB-F4A2-4168-8A33-E3ACF8CB8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78" y="203202"/>
            <a:ext cx="12238037" cy="649288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41" r:id="rId1"/>
    <p:sldLayoutId id="2147513071" r:id="rId2"/>
    <p:sldLayoutId id="2147513142" r:id="rId3"/>
    <p:sldLayoutId id="2147513072" r:id="rId4"/>
    <p:sldLayoutId id="2147513073" r:id="rId5"/>
    <p:sldLayoutId id="2147513074" r:id="rId6"/>
    <p:sldLayoutId id="2147513075" r:id="rId7"/>
    <p:sldLayoutId id="2147513076" r:id="rId8"/>
    <p:sldLayoutId id="2147513143" r:id="rId9"/>
    <p:sldLayoutId id="2147513077" r:id="rId10"/>
    <p:sldLayoutId id="214751307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78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570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635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5140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310884" indent="-31088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45488" indent="-279162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69058" indent="-279162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394219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19378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54337" indent="-248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0574" indent="-21625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4955" indent="-21625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19336" indent="-21625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6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2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18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246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30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37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43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4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5" y="-6349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44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5"/>
            <a:ext cx="10971372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0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45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95"/>
            <a:ext cx="10971372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779" tIns="53406" rIns="106779" bIns="5340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40"/>
            <a:ext cx="2844430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262C636D-36D6-4902-8B15-D344D631F45D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41" y="6357840"/>
            <a:ext cx="446981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4" y="6357840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DC5A46F-1679-4FBA-A272-B75559315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49" name="Group 1"/>
          <p:cNvGrpSpPr>
            <a:grpSpLocks/>
          </p:cNvGrpSpPr>
          <p:nvPr/>
        </p:nvGrpSpPr>
        <p:grpSpPr bwMode="auto">
          <a:xfrm>
            <a:off x="-25385" y="203254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992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69" r:id="rId1"/>
    <p:sldLayoutId id="2147513170" r:id="rId2"/>
    <p:sldLayoutId id="2147513171" r:id="rId3"/>
    <p:sldLayoutId id="2147513172" r:id="rId4"/>
    <p:sldLayoutId id="2147513173" r:id="rId5"/>
    <p:sldLayoutId id="2147513174" r:id="rId6"/>
    <p:sldLayoutId id="2147513175" r:id="rId7"/>
    <p:sldLayoutId id="2147513176" r:id="rId8"/>
    <p:sldLayoutId id="2147513177" r:id="rId9"/>
    <p:sldLayoutId id="2147513178" r:id="rId10"/>
    <p:sldLayoutId id="214751317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88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75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63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95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974" indent="-2749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586" indent="-2432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2213" indent="-2432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837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9456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70" indent="-24680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55" indent="-21459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41" indent="-21459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30" indent="-21459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4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8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5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8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37" tIns="53280" rIns="106537" bIns="53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16313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81" r:id="rId1"/>
    <p:sldLayoutId id="2147513182" r:id="rId2"/>
    <p:sldLayoutId id="2147513183" r:id="rId3"/>
    <p:sldLayoutId id="2147513184" r:id="rId4"/>
    <p:sldLayoutId id="2147513185" r:id="rId5"/>
    <p:sldLayoutId id="2147513186" r:id="rId6"/>
    <p:sldLayoutId id="2147513187" r:id="rId7"/>
    <p:sldLayoutId id="2147513188" r:id="rId8"/>
    <p:sldLayoutId id="2147513189" r:id="rId9"/>
    <p:sldLayoutId id="2147513190" r:id="rId10"/>
    <p:sldLayoutId id="214751319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1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7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39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64" indent="-27126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332" indent="-2395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122" indent="-2395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734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175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978" indent="-24673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498" indent="-21453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4284" indent="-21453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084" indent="-21453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3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6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9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2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5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8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41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04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8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39" tIns="53280" rIns="106539" bIns="53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80193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93" r:id="rId1"/>
    <p:sldLayoutId id="2147513194" r:id="rId2"/>
    <p:sldLayoutId id="2147513195" r:id="rId3"/>
    <p:sldLayoutId id="2147513196" r:id="rId4"/>
    <p:sldLayoutId id="2147513197" r:id="rId5"/>
    <p:sldLayoutId id="2147513198" r:id="rId6"/>
    <p:sldLayoutId id="2147513199" r:id="rId7"/>
    <p:sldLayoutId id="2147513200" r:id="rId8"/>
    <p:sldLayoutId id="2147513201" r:id="rId9"/>
    <p:sldLayoutId id="2147513202" r:id="rId10"/>
    <p:sldLayoutId id="214751320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3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97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6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08" indent="-2713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446" indent="-23957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286" indent="-23957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949" indent="-1967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441" indent="-1967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301" indent="-24677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858" indent="-21456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4693" indent="-21456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545" indent="-21456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3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7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1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5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9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3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47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17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2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66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2" y="193516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303" tIns="53664" rIns="107303" bIns="5366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00FBB578-E20C-42C9-945A-FD74E0F7B70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1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AA709D7-FF67-4AC4-81F6-7FDA18BA64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9381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205" r:id="rId1"/>
    <p:sldLayoutId id="2147513206" r:id="rId2"/>
    <p:sldLayoutId id="2147513207" r:id="rId3"/>
    <p:sldLayoutId id="2147513208" r:id="rId4"/>
    <p:sldLayoutId id="2147513209" r:id="rId5"/>
    <p:sldLayoutId id="2147513210" r:id="rId6"/>
    <p:sldLayoutId id="2147513211" r:id="rId7"/>
    <p:sldLayoutId id="2147513212" r:id="rId8"/>
    <p:sldLayoutId id="2147513213" r:id="rId9"/>
    <p:sldLayoutId id="2147513214" r:id="rId10"/>
    <p:sldLayoutId id="214751321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562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123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686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4248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93575" indent="-29357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26798" indent="-26183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53700" indent="-26183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77428" indent="-21899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97978" indent="-21899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43400" indent="-24737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8490" indent="-2151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81122" indent="-21510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03778" indent="-2151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77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5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132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509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86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264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641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018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32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622" tIns="53322" rIns="106622" bIns="5332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99555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229" r:id="rId1"/>
    <p:sldLayoutId id="2147513230" r:id="rId2"/>
    <p:sldLayoutId id="2147513231" r:id="rId3"/>
    <p:sldLayoutId id="2147513232" r:id="rId4"/>
    <p:sldLayoutId id="2147513233" r:id="rId5"/>
    <p:sldLayoutId id="2147513234" r:id="rId6"/>
    <p:sldLayoutId id="2147513235" r:id="rId7"/>
    <p:sldLayoutId id="2147513236" r:id="rId8"/>
    <p:sldLayoutId id="2147513237" r:id="rId9"/>
    <p:sldLayoutId id="2147513238" r:id="rId10"/>
    <p:sldLayoutId id="214751323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4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1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41" indent="-27134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533" indent="-2396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413" indent="-2396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18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650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54" indent="-2468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38" indent="-21459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13" indent="-21459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05" indent="-21459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3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7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7" Type="http://schemas.openxmlformats.org/officeDocument/2006/relationships/image" Target="../media/image35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4.jpe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84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17.jpeg"/><Relationship Id="rId11" Type="http://schemas.openxmlformats.org/officeDocument/2006/relationships/image" Target="../media/image20.png"/><Relationship Id="rId5" Type="http://schemas.openxmlformats.org/officeDocument/2006/relationships/image" Target="../media/image16.png"/><Relationship Id="rId10" Type="http://schemas.openxmlformats.org/officeDocument/2006/relationships/image" Target="../media/image19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21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2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4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EEC6CBC5-76F7-4D00-A969-41780E87300A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44035" name="Прямоугольник 15"/>
          <p:cNvSpPr>
            <a:spLocks noChangeArrowheads="1"/>
          </p:cNvSpPr>
          <p:nvPr/>
        </p:nvSpPr>
        <p:spPr bwMode="auto">
          <a:xfrm>
            <a:off x="10" y="144464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6" name="Прямоугольник 16"/>
          <p:cNvSpPr>
            <a:spLocks noChangeArrowheads="1"/>
          </p:cNvSpPr>
          <p:nvPr/>
        </p:nvSpPr>
        <p:spPr bwMode="auto">
          <a:xfrm>
            <a:off x="10" y="285750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7" name="Прямоугольник 17"/>
          <p:cNvSpPr>
            <a:spLocks noChangeArrowheads="1"/>
          </p:cNvSpPr>
          <p:nvPr/>
        </p:nvSpPr>
        <p:spPr bwMode="auto">
          <a:xfrm>
            <a:off x="10" y="214325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8" name="Прямоугольник 18"/>
          <p:cNvSpPr>
            <a:spLocks noChangeArrowheads="1"/>
          </p:cNvSpPr>
          <p:nvPr/>
        </p:nvSpPr>
        <p:spPr bwMode="auto">
          <a:xfrm>
            <a:off x="10" y="664528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9" name="Прямоугольник 19"/>
          <p:cNvSpPr>
            <a:spLocks noChangeArrowheads="1"/>
          </p:cNvSpPr>
          <p:nvPr/>
        </p:nvSpPr>
        <p:spPr bwMode="auto">
          <a:xfrm>
            <a:off x="10" y="657386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40" name="Прямоугольник 20"/>
          <p:cNvSpPr>
            <a:spLocks noChangeArrowheads="1"/>
          </p:cNvSpPr>
          <p:nvPr/>
        </p:nvSpPr>
        <p:spPr bwMode="auto">
          <a:xfrm>
            <a:off x="10" y="650241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16" y="2291314"/>
            <a:ext cx="12190413" cy="1293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80806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21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февраля 2022 года</a:t>
            </a:r>
          </a:p>
          <a:p>
            <a:pPr algn="ctr" defTabSz="1080806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80806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252" y="383727"/>
            <a:ext cx="12171715" cy="708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80806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30" y="44782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noFill/>
          <a:ln w="12700" algn="ctr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" name="Полилиния 51"/>
          <p:cNvSpPr/>
          <p:nvPr/>
        </p:nvSpPr>
        <p:spPr>
          <a:xfrm>
            <a:off x="4883150" y="2398713"/>
            <a:ext cx="1212850" cy="133191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03" tIns="38601" rIns="77203" bIns="38601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8" name="Полилиния 57"/>
          <p:cNvSpPr/>
          <p:nvPr/>
        </p:nvSpPr>
        <p:spPr>
          <a:xfrm>
            <a:off x="2147918" y="3027386"/>
            <a:ext cx="758825" cy="9413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12" tIns="45412" rIns="90812" bIns="4541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939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ADDC12EA-C662-44E6-98F3-439FD66BBF56}" type="slidenum">
              <a:rPr lang="en-US" sz="1200">
                <a:solidFill>
                  <a:srgbClr val="006BB7"/>
                </a:solidFill>
              </a:rPr>
              <a:pPr eaLnBrk="1" hangingPunct="1"/>
              <a:t>10</a:t>
            </a:fld>
            <a:endParaRPr lang="en-US" sz="1200">
              <a:solidFill>
                <a:srgbClr val="006BB7"/>
              </a:solidFill>
            </a:endParaRPr>
          </a:p>
        </p:txBody>
      </p:sp>
      <p:sp>
        <p:nvSpPr>
          <p:cNvPr id="5939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91" tIns="38056" rIns="76091" bIns="38056"/>
          <a:lstStyle/>
          <a:p>
            <a:pPr defTabSz="899343"/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8319173" y="277657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7869992" y="5436666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grpSp>
        <p:nvGrpSpPr>
          <p:cNvPr id="59405" name="Группа 101"/>
          <p:cNvGrpSpPr>
            <a:grpSpLocks/>
          </p:cNvGrpSpPr>
          <p:nvPr/>
        </p:nvGrpSpPr>
        <p:grpSpPr bwMode="auto">
          <a:xfrm>
            <a:off x="9869490" y="2449536"/>
            <a:ext cx="2246312" cy="2505075"/>
            <a:chOff x="487379" y="7592966"/>
            <a:chExt cx="5186018" cy="2110614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535023" y="7635767"/>
              <a:ext cx="5138374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06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62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10" tIns="35610" rIns="35610" bIns="35610">
            <a:spAutoFit/>
          </a:bodyPr>
          <a:lstStyle/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ФУНКЦИОНИРУЮТ </a:t>
            </a:r>
          </a:p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ТРИ ЛЕДОВЫЕ ПЕРЕПРАВЫ</a:t>
            </a:r>
          </a:p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 </a:t>
            </a:r>
          </a:p>
        </p:txBody>
      </p:sp>
      <p:grpSp>
        <p:nvGrpSpPr>
          <p:cNvPr id="59407" name="Группа 2"/>
          <p:cNvGrpSpPr>
            <a:grpSpLocks/>
          </p:cNvGrpSpPr>
          <p:nvPr/>
        </p:nvGrpSpPr>
        <p:grpSpPr bwMode="auto">
          <a:xfrm>
            <a:off x="9869502" y="5078425"/>
            <a:ext cx="2320925" cy="1628774"/>
            <a:chOff x="9867900" y="788988"/>
            <a:chExt cx="2323306" cy="1627187"/>
          </a:xfrm>
        </p:grpSpPr>
        <p:grpSp>
          <p:nvGrpSpPr>
            <p:cNvPr id="59456" name="Группа 101"/>
            <p:cNvGrpSpPr>
              <a:grpSpLocks/>
            </p:cNvGrpSpPr>
            <p:nvPr/>
          </p:nvGrpSpPr>
          <p:grpSpPr bwMode="auto">
            <a:xfrm>
              <a:off x="9867900" y="788988"/>
              <a:ext cx="2263775" cy="1627187"/>
              <a:chOff x="517062" y="7636898"/>
              <a:chExt cx="5186018" cy="2066682"/>
            </a:xfrm>
          </p:grpSpPr>
          <p:sp>
            <p:nvSpPr>
              <p:cNvPr id="14" name="Прямоугольник 13"/>
              <p:cNvSpPr/>
              <p:nvPr/>
            </p:nvSpPr>
            <p:spPr>
              <a:xfrm>
                <a:off x="535263" y="7636898"/>
                <a:ext cx="5140371" cy="206668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2431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59459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5"/>
                <a:ext cx="5186018" cy="27876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3" name="Прямоугольник 12"/>
            <p:cNvSpPr/>
            <p:nvPr/>
          </p:nvSpPr>
          <p:spPr>
            <a:xfrm>
              <a:off x="10617969" y="1210852"/>
              <a:ext cx="1573237" cy="169112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263">
                <a:defRPr/>
              </a:pPr>
              <a:r>
                <a:rPr lang="ru-RU" kern="0" dirty="0">
                  <a:solidFill>
                    <a:prstClr val="black"/>
                  </a:solidFill>
                  <a:cs typeface="Times New Roman" pitchFamily="18" charset="0"/>
                </a:rPr>
                <a:t>Ледовая переправа</a:t>
              </a:r>
            </a:p>
          </p:txBody>
        </p:sp>
      </p:grpSp>
      <p:grpSp>
        <p:nvGrpSpPr>
          <p:cNvPr id="59408" name="Группа 101"/>
          <p:cNvGrpSpPr>
            <a:grpSpLocks/>
          </p:cNvGrpSpPr>
          <p:nvPr/>
        </p:nvGrpSpPr>
        <p:grpSpPr bwMode="auto">
          <a:xfrm>
            <a:off x="9869512" y="788988"/>
            <a:ext cx="2262187" cy="1627187"/>
            <a:chOff x="517062" y="7636898"/>
            <a:chExt cx="5186018" cy="2066682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535257" y="7636898"/>
              <a:ext cx="5138708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59409" name="Rectangle 112"/>
          <p:cNvSpPr>
            <a:spLocks noChangeArrowheads="1"/>
          </p:cNvSpPr>
          <p:nvPr/>
        </p:nvSpPr>
        <p:spPr bwMode="auto">
          <a:xfrm>
            <a:off x="10331473" y="5491169"/>
            <a:ext cx="106363" cy="2365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791" tIns="45392" rIns="90791" bIns="45392" anchor="ctr"/>
          <a:lstStyle/>
          <a:p>
            <a:pPr defTabSz="899343"/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1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0613" y="5489587"/>
            <a:ext cx="328612" cy="238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Полилиния 20"/>
          <p:cNvSpPr/>
          <p:nvPr/>
        </p:nvSpPr>
        <p:spPr>
          <a:xfrm>
            <a:off x="1379547" y="2505075"/>
            <a:ext cx="1793874" cy="1119188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03" tIns="38601" rIns="77203" bIns="38601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909639" y="2660170"/>
            <a:ext cx="127158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4" name="Прямоугольник 23"/>
          <p:cNvSpPr>
            <a:spLocks/>
          </p:cNvSpPr>
          <p:nvPr/>
        </p:nvSpPr>
        <p:spPr>
          <a:xfrm>
            <a:off x="671512" y="3140375"/>
            <a:ext cx="127317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9414" name="Line 251"/>
          <p:cNvSpPr>
            <a:spLocks noChangeShapeType="1"/>
          </p:cNvSpPr>
          <p:nvPr/>
        </p:nvSpPr>
        <p:spPr bwMode="auto">
          <a:xfrm flipH="1">
            <a:off x="455613" y="4016399"/>
            <a:ext cx="0" cy="148431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59415" name="Line 250"/>
          <p:cNvSpPr>
            <a:spLocks noChangeShapeType="1"/>
          </p:cNvSpPr>
          <p:nvPr/>
        </p:nvSpPr>
        <p:spPr bwMode="auto">
          <a:xfrm flipV="1">
            <a:off x="455616" y="3040070"/>
            <a:ext cx="1846262" cy="976311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59416" name="AutoShape 84"/>
          <p:cNvSpPr>
            <a:spLocks noChangeArrowheads="1"/>
          </p:cNvSpPr>
          <p:nvPr/>
        </p:nvSpPr>
        <p:spPr bwMode="auto">
          <a:xfrm>
            <a:off x="438150" y="925526"/>
            <a:ext cx="2154238" cy="1241425"/>
          </a:xfrm>
          <a:prstGeom prst="wedgeRectCallout">
            <a:avLst>
              <a:gd name="adj1" fmla="val 40288"/>
              <a:gd name="adj2" fmla="val 10364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799" tIns="61856" rIns="123799" bIns="61856"/>
          <a:lstStyle/>
          <a:p>
            <a:pPr algn="ctr" defTabSz="1043680"/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–п.г.т. Н.Вязовые, грузоподъемность  3,5 т, режим работы круглосуточный.</a:t>
            </a:r>
            <a:endParaRPr lang="ru-RU" altLang="ru-RU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594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7" t="9119" r="52727" b="15724"/>
          <a:stretch>
            <a:fillRect/>
          </a:stretch>
        </p:blipFill>
        <p:spPr bwMode="auto">
          <a:xfrm>
            <a:off x="544520" y="4062414"/>
            <a:ext cx="2003425" cy="1438276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18" name="Line 251"/>
          <p:cNvSpPr>
            <a:spLocks noChangeShapeType="1"/>
          </p:cNvSpPr>
          <p:nvPr/>
        </p:nvSpPr>
        <p:spPr bwMode="auto">
          <a:xfrm flipH="1">
            <a:off x="5006975" y="4033849"/>
            <a:ext cx="0" cy="1501776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089" tIns="63545" rIns="127089" bIns="63545"/>
          <a:lstStyle/>
          <a:p>
            <a:endParaRPr lang="ru-RU"/>
          </a:p>
        </p:txBody>
      </p:sp>
      <p:pic>
        <p:nvPicPr>
          <p:cNvPr id="5941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415" t="36111" r="8749" b="22002"/>
          <a:stretch>
            <a:fillRect/>
          </a:stretch>
        </p:blipFill>
        <p:spPr bwMode="auto">
          <a:xfrm>
            <a:off x="5056189" y="4078300"/>
            <a:ext cx="2005012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2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</a:p>
        </p:txBody>
      </p:sp>
      <p:sp>
        <p:nvSpPr>
          <p:cNvPr id="44" name="Прямоугольник 43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46" name="Прямоугольник 4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48" name="Прямоугольник 47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50" name="Прямоугольник 49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4675189" y="3302795"/>
            <a:ext cx="908050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243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pic>
        <p:nvPicPr>
          <p:cNvPr id="5943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6305" y="3346462"/>
            <a:ext cx="303213" cy="301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1" name="AutoShape 84"/>
          <p:cNvSpPr>
            <a:spLocks noChangeArrowheads="1"/>
          </p:cNvSpPr>
          <p:nvPr/>
        </p:nvSpPr>
        <p:spPr bwMode="auto">
          <a:xfrm>
            <a:off x="2686050" y="925526"/>
            <a:ext cx="2389188" cy="1241425"/>
          </a:xfrm>
          <a:prstGeom prst="wedgeRectCallout">
            <a:avLst>
              <a:gd name="adj1" fmla="val -46053"/>
              <a:gd name="adj2" fmla="val 106121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69" tIns="72783" rIns="145669" bIns="72783"/>
          <a:lstStyle/>
          <a:p>
            <a:pPr algn="ctr" defTabSz="1045269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2867034" y="2471538"/>
            <a:ext cx="1338263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025650" y="3226112"/>
            <a:ext cx="1462088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59434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952" y="2840040"/>
            <a:ext cx="342899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5" name="Rectangle 112"/>
          <p:cNvSpPr>
            <a:spLocks noChangeArrowheads="1"/>
          </p:cNvSpPr>
          <p:nvPr/>
        </p:nvSpPr>
        <p:spPr bwMode="auto">
          <a:xfrm>
            <a:off x="2755901" y="2851152"/>
            <a:ext cx="11112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59436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290" y="2809876"/>
            <a:ext cx="341313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7" name="Rectangle 112"/>
          <p:cNvSpPr>
            <a:spLocks noChangeArrowheads="1"/>
          </p:cNvSpPr>
          <p:nvPr/>
        </p:nvSpPr>
        <p:spPr bwMode="auto">
          <a:xfrm>
            <a:off x="2309816" y="2822576"/>
            <a:ext cx="10953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latin typeface="Arial" charset="0"/>
            </a:endParaRPr>
          </a:p>
        </p:txBody>
      </p:sp>
      <p:sp>
        <p:nvSpPr>
          <p:cNvPr id="59438" name="Line 251"/>
          <p:cNvSpPr>
            <a:spLocks noChangeShapeType="1"/>
          </p:cNvSpPr>
          <p:nvPr/>
        </p:nvSpPr>
        <p:spPr bwMode="auto">
          <a:xfrm>
            <a:off x="4799013" y="4043377"/>
            <a:ext cx="0" cy="15271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41" tIns="63571" rIns="127141" bIns="63571"/>
          <a:lstStyle/>
          <a:p>
            <a:endParaRPr lang="ru-RU"/>
          </a:p>
        </p:txBody>
      </p:sp>
      <p:pic>
        <p:nvPicPr>
          <p:cNvPr id="5943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2733" y="4065600"/>
            <a:ext cx="1978025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40" name="Line 250"/>
          <p:cNvSpPr>
            <a:spLocks noChangeShapeType="1"/>
          </p:cNvSpPr>
          <p:nvPr/>
        </p:nvSpPr>
        <p:spPr bwMode="auto">
          <a:xfrm flipH="1" flipV="1">
            <a:off x="2886075" y="3071814"/>
            <a:ext cx="1912938" cy="1006476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31" name="Прямоугольник 30"/>
          <p:cNvSpPr/>
          <p:nvPr/>
        </p:nvSpPr>
        <p:spPr>
          <a:xfrm>
            <a:off x="5516571" y="3768728"/>
            <a:ext cx="1612899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243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61" name="Полилиния 60"/>
          <p:cNvSpPr/>
          <p:nvPr/>
        </p:nvSpPr>
        <p:spPr>
          <a:xfrm rot="21444411">
            <a:off x="5902328" y="2649555"/>
            <a:ext cx="1162050" cy="8096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54" tIns="45432" rIns="90854" bIns="45432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975490" y="3278976"/>
            <a:ext cx="1858963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59444" name="Rectangle 112"/>
          <p:cNvSpPr>
            <a:spLocks noChangeArrowheads="1"/>
          </p:cNvSpPr>
          <p:nvPr/>
        </p:nvSpPr>
        <p:spPr bwMode="auto">
          <a:xfrm>
            <a:off x="6750059" y="3140087"/>
            <a:ext cx="98425" cy="301624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57" tIns="63579" rIns="127157" bIns="63579" anchor="ctr"/>
          <a:lstStyle/>
          <a:p>
            <a:endParaRPr lang="ru-RU" altLang="ru-RU" sz="1300">
              <a:latin typeface="Arial" charset="0"/>
            </a:endParaRPr>
          </a:p>
        </p:txBody>
      </p:sp>
      <p:pic>
        <p:nvPicPr>
          <p:cNvPr id="59445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438" y="3136918"/>
            <a:ext cx="30162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46" name="AutoShape 84"/>
          <p:cNvSpPr>
            <a:spLocks noChangeArrowheads="1"/>
          </p:cNvSpPr>
          <p:nvPr/>
        </p:nvSpPr>
        <p:spPr bwMode="auto">
          <a:xfrm>
            <a:off x="5180012" y="925519"/>
            <a:ext cx="2209800" cy="1437477"/>
          </a:xfrm>
          <a:prstGeom prst="wedgeRectCallout">
            <a:avLst>
              <a:gd name="adj1" fmla="val -9931"/>
              <a:gd name="adj2" fmla="val 11838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05" tIns="72750" rIns="145605" bIns="72750"/>
          <a:lstStyle/>
          <a:p>
            <a:pPr algn="ctr" defTabSz="899343"/>
            <a:r>
              <a:rPr lang="ru-RU" altLang="ru-RU" b="1" dirty="0" smtClean="0">
                <a:solidFill>
                  <a:srgbClr val="FF0000"/>
                </a:solidFill>
                <a:cs typeface="Times New Roman" pitchFamily="18" charset="0"/>
              </a:rPr>
              <a:t>Закрыта</a:t>
            </a:r>
          </a:p>
          <a:p>
            <a:pPr algn="ctr" defTabSz="899343"/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Мамадышском районе по двум полосам, протяженность - 1150 м, в направлении село Соколка - село Новый </a:t>
            </a:r>
            <a:r>
              <a:rPr lang="ru-RU" altLang="ru-RU" dirty="0" err="1">
                <a:solidFill>
                  <a:srgbClr val="000000"/>
                </a:solidFill>
                <a:cs typeface="Times New Roman" pitchFamily="18" charset="0"/>
              </a:rPr>
              <a:t>Закамский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, грузоподъемность  3,5 т, режим работы круглосуточный.</a:t>
            </a:r>
          </a:p>
          <a:p>
            <a:pPr algn="ctr" defTabSz="899343"/>
            <a:endParaRPr lang="ru-RU" alt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47" name="Rectangle 112"/>
          <p:cNvSpPr>
            <a:spLocks noChangeArrowheads="1"/>
          </p:cNvSpPr>
          <p:nvPr/>
        </p:nvSpPr>
        <p:spPr bwMode="auto">
          <a:xfrm>
            <a:off x="6072209" y="3352818"/>
            <a:ext cx="96837" cy="303213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089" tIns="63545" rIns="127089" bIns="63545" anchor="ctr"/>
          <a:lstStyle/>
          <a:p>
            <a:pPr defTabSz="899343"/>
            <a:endParaRPr lang="ru-RU" altLang="ru-RU" sz="1300">
              <a:solidFill>
                <a:srgbClr val="0070C0"/>
              </a:solidFill>
            </a:endParaRPr>
          </a:p>
        </p:txBody>
      </p:sp>
      <p:pic>
        <p:nvPicPr>
          <p:cNvPr id="59449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7316788" y="4073526"/>
            <a:ext cx="2005012" cy="1462088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50" name="Line 250"/>
          <p:cNvSpPr>
            <a:spLocks noChangeShapeType="1"/>
          </p:cNvSpPr>
          <p:nvPr/>
        </p:nvSpPr>
        <p:spPr bwMode="auto">
          <a:xfrm flipH="1" flipV="1">
            <a:off x="6823098" y="3403602"/>
            <a:ext cx="454025" cy="67468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/>
          </a:p>
        </p:txBody>
      </p:sp>
      <p:sp>
        <p:nvSpPr>
          <p:cNvPr id="59451" name="Line 251"/>
          <p:cNvSpPr>
            <a:spLocks noChangeShapeType="1"/>
          </p:cNvSpPr>
          <p:nvPr/>
        </p:nvSpPr>
        <p:spPr bwMode="auto">
          <a:xfrm>
            <a:off x="7277101" y="4078294"/>
            <a:ext cx="0" cy="1506537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/>
          </a:p>
        </p:txBody>
      </p:sp>
      <p:sp>
        <p:nvSpPr>
          <p:cNvPr id="59452" name="AutoShape 84"/>
          <p:cNvSpPr>
            <a:spLocks noChangeArrowheads="1"/>
          </p:cNvSpPr>
          <p:nvPr/>
        </p:nvSpPr>
        <p:spPr bwMode="auto">
          <a:xfrm>
            <a:off x="7466042" y="925526"/>
            <a:ext cx="2144711" cy="1241425"/>
          </a:xfrm>
          <a:prstGeom prst="wedgeRectCallout">
            <a:avLst>
              <a:gd name="adj1" fmla="val -80734"/>
              <a:gd name="adj2" fmla="val 131218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05" tIns="72750" rIns="145605" bIns="72750"/>
          <a:lstStyle/>
          <a:p>
            <a:pPr algn="ctr" defTabSz="89934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53" name="Line 250"/>
          <p:cNvSpPr>
            <a:spLocks noChangeShapeType="1"/>
          </p:cNvSpPr>
          <p:nvPr/>
        </p:nvSpPr>
        <p:spPr bwMode="auto">
          <a:xfrm flipV="1">
            <a:off x="5006975" y="3624263"/>
            <a:ext cx="1052514" cy="4540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089" tIns="63545" rIns="127089" bIns="63545"/>
          <a:lstStyle/>
          <a:p>
            <a:endParaRPr lang="ru-RU"/>
          </a:p>
        </p:txBody>
      </p:sp>
      <p:sp>
        <p:nvSpPr>
          <p:cNvPr id="66" name="Прямоугольник 65"/>
          <p:cNvSpPr/>
          <p:nvPr/>
        </p:nvSpPr>
        <p:spPr>
          <a:xfrm>
            <a:off x="6103939" y="2751142"/>
            <a:ext cx="1173162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0" y="5772161"/>
            <a:ext cx="2216150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36"/>
            <a:ext cx="1916112" cy="779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7362" name="Группа 1"/>
          <p:cNvGrpSpPr>
            <a:grpSpLocks/>
          </p:cNvGrpSpPr>
          <p:nvPr/>
        </p:nvGrpSpPr>
        <p:grpSpPr bwMode="auto">
          <a:xfrm>
            <a:off x="395289" y="114460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49"/>
              <a:ext cx="5450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6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50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2" y="3773553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0"/>
              <a:ext cx="72542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2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2" y="4493684"/>
              <a:ext cx="87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3" y="2917645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7" y="3129933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0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8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8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7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6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70"/>
              <a:ext cx="102915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38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5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798"/>
              <a:ext cx="84068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0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7" y="2811125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3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46"/>
              <a:ext cx="74712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0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5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7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095"/>
              <a:ext cx="118915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7"/>
              <a:ext cx="119051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7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57363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32580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21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человек.</a:t>
            </a: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0" y="2446350"/>
            <a:ext cx="2216150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33002" y="2784473"/>
            <a:ext cx="2038351" cy="24725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10" y="28194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2" y="3633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09" y="399158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22733" y="31825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5" y="558828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2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7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1" y="27948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РИСКОМ ПРОВАЛА ПОД ЛЕД ВОДОЕМОВ)  </a:t>
            </a:r>
          </a:p>
        </p:txBody>
      </p:sp>
      <p:sp>
        <p:nvSpPr>
          <p:cNvPr id="583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583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7933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1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54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2" y="4536877"/>
            <a:ext cx="91122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889" y="4011137"/>
            <a:ext cx="63658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821833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73143" y="3498650"/>
            <a:ext cx="100171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97" y="3004657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1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20876" y="3632797"/>
            <a:ext cx="768351" cy="33855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58549" name="Группа 101"/>
          <p:cNvGrpSpPr>
            <a:grpSpLocks/>
          </p:cNvGrpSpPr>
          <p:nvPr/>
        </p:nvGrpSpPr>
        <p:grpSpPr bwMode="auto">
          <a:xfrm>
            <a:off x="9867900" y="2449530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550" name="Прямоугольник 4"/>
          <p:cNvSpPr>
            <a:spLocks noChangeArrowheads="1"/>
          </p:cNvSpPr>
          <p:nvPr/>
        </p:nvSpPr>
        <p:spPr bwMode="auto">
          <a:xfrm>
            <a:off x="9933013" y="2817826"/>
            <a:ext cx="2151063" cy="810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58551" name="Группа 101"/>
          <p:cNvGrpSpPr>
            <a:grpSpLocks/>
          </p:cNvGrpSpPr>
          <p:nvPr/>
        </p:nvGrpSpPr>
        <p:grpSpPr bwMode="auto">
          <a:xfrm>
            <a:off x="9867917" y="5182394"/>
            <a:ext cx="2263775" cy="151368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6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29996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42" y="5453850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45" y="5465896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5855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8781496" y="3187434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7601933" y="5527900"/>
            <a:ext cx="268137" cy="2438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208417" y="3287530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1974057" y="2744009"/>
            <a:ext cx="262880" cy="239090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610526" y="3943867"/>
            <a:ext cx="284284" cy="258557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3001970" y="3582216"/>
            <a:ext cx="273856" cy="24907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74144" y="2564777"/>
            <a:ext cx="278214" cy="25303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7851966" y="320424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63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8047046" y="3887016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2227502" y="4801395"/>
            <a:ext cx="286304" cy="26039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6930811" y="3254846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710175" y="3969217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3985340" y="3419179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Овал 167"/>
          <p:cNvSpPr>
            <a:spLocks noChangeAspect="1"/>
          </p:cNvSpPr>
          <p:nvPr/>
        </p:nvSpPr>
        <p:spPr bwMode="auto">
          <a:xfrm>
            <a:off x="7828044" y="235666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 bwMode="auto">
          <a:xfrm>
            <a:off x="7139106" y="29595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 bwMode="auto">
          <a:xfrm>
            <a:off x="4989383" y="2250510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 bwMode="auto">
          <a:xfrm>
            <a:off x="3864000" y="407257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 bwMode="auto">
          <a:xfrm>
            <a:off x="2811198" y="454138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 bwMode="auto">
          <a:xfrm>
            <a:off x="4915106" y="487449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 bwMode="auto">
          <a:xfrm>
            <a:off x="6794329" y="466105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5" name="Овал 174"/>
          <p:cNvSpPr>
            <a:spLocks noChangeAspect="1"/>
          </p:cNvSpPr>
          <p:nvPr/>
        </p:nvSpPr>
        <p:spPr bwMode="auto">
          <a:xfrm>
            <a:off x="5389763" y="3231489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 bwMode="auto">
          <a:xfrm>
            <a:off x="3325931" y="35822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35" name="Прямоугольник 176"/>
          <p:cNvSpPr>
            <a:spLocks noChangeArrowheads="1"/>
          </p:cNvSpPr>
          <p:nvPr/>
        </p:nvSpPr>
        <p:spPr bwMode="auto">
          <a:xfrm>
            <a:off x="10437814" y="5834863"/>
            <a:ext cx="1625600" cy="857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с начала осенне-зимнего периода в 2021/22 г. по муниципальным районам</a:t>
            </a:r>
          </a:p>
        </p:txBody>
      </p:sp>
      <p:sp>
        <p:nvSpPr>
          <p:cNvPr id="178" name="Овал 177"/>
          <p:cNvSpPr>
            <a:spLocks noChangeAspect="1"/>
          </p:cNvSpPr>
          <p:nvPr/>
        </p:nvSpPr>
        <p:spPr bwMode="auto">
          <a:xfrm>
            <a:off x="9981445" y="5846898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9" name="Овал 178"/>
          <p:cNvSpPr>
            <a:spLocks noChangeAspect="1"/>
          </p:cNvSpPr>
          <p:nvPr/>
        </p:nvSpPr>
        <p:spPr bwMode="auto">
          <a:xfrm>
            <a:off x="5961067" y="368395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80" name="Овал 179"/>
          <p:cNvSpPr>
            <a:spLocks noChangeAspect="1"/>
          </p:cNvSpPr>
          <p:nvPr/>
        </p:nvSpPr>
        <p:spPr bwMode="auto">
          <a:xfrm>
            <a:off x="5023375" y="39632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 bwMode="auto">
          <a:xfrm>
            <a:off x="8169195" y="320141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2" name="Овал 181"/>
          <p:cNvSpPr>
            <a:spLocks noChangeAspect="1"/>
          </p:cNvSpPr>
          <p:nvPr/>
        </p:nvSpPr>
        <p:spPr bwMode="auto">
          <a:xfrm>
            <a:off x="2575762" y="362426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6089130" y="2904854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8122737" y="242303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2290250" y="267753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5699363" y="315388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52083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99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 мест </a:t>
            </a:r>
            <a:r>
              <a:rPr lang="ru-RU" altLang="ru-RU" sz="1700" b="1" dirty="0">
                <a:solidFill>
                  <a:srgbClr val="000000"/>
                </a:solidFill>
              </a:rPr>
              <a:t>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237601" y="327802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890514" y="466105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891264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СНЕГА И ЛЕДОВОГО НАРОСТА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С КРЫШ ЗДАНИЙ И ДРУГИХ ОБЪЕКТОВ)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2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7" y="248222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18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4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6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4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282389" y="179367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4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91" y="2504527"/>
            <a:ext cx="9382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44279" y="2668728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7" y="3702595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202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39005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2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7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86943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83" y="379184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4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34"/>
            <a:ext cx="131066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7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82" y="2140837"/>
            <a:ext cx="110648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5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90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34"/>
            <a:ext cx="63658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0216"/>
            <a:ext cx="8890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4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9" y="3234764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04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9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85" y="1760794"/>
            <a:ext cx="49053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8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805"/>
            <a:ext cx="5175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8" y="3767853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21"/>
            <a:ext cx="2279358" cy="2802989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5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52"/>
            <a:ext cx="2187582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20" tIns="35620" rIns="35620" bIns="35620">
            <a:spAutoFit/>
          </a:bodyPr>
          <a:lstStyle/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СУЩЕСТВУЮТ РИСКИ ПРОИСШЕСТВИЙ, СВЯЗАННЫЕ СО СХОДОМ СНЕГА И ЛЕДОВОГО НАРОСТА С КРЫШ ЗДАНИЙ И ДРУГИХ ОБЪЕКТОВ, А ТАКЖЕ ОБРУШЕНИЕМ ЭЛЕМЕНТОВ ЗДАНИЙ И ШИРОКОПРОЛЁТНЫХ КОНСТРУКЦИЙ В РЕЗУЛЬТАТЕ СНЕГОВОЙ НАГРУЗКИ.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4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3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3" y="1206516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8" y="149543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7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7" y="2988081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29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30" name="Прямоугольник 129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2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3" name="Прямоугольник 132"/>
          <p:cNvSpPr/>
          <p:nvPr/>
        </p:nvSpPr>
        <p:spPr bwMode="auto">
          <a:xfrm>
            <a:off x="10334446" y="5637224"/>
            <a:ext cx="1749624" cy="101566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снега и ледового нароста с крыш зданий и других объектов 2018-2022 гг.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9947953" y="57919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5814262" y="3696352"/>
            <a:ext cx="338259" cy="30338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56197" y="288033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7020575" y="325792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8126412" y="609961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7589081" y="546413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42" name="Овал 141"/>
          <p:cNvSpPr>
            <a:spLocks noChangeAspect="1"/>
          </p:cNvSpPr>
          <p:nvPr/>
        </p:nvSpPr>
        <p:spPr bwMode="auto">
          <a:xfrm>
            <a:off x="6614204" y="464468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2689861" y="28754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1663221" y="2951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2133495" y="3435201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3104620" y="361462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1382604" y="46061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2935899" y="459653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 bwMode="auto">
          <a:xfrm>
            <a:off x="3656991" y="49219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5881931" y="513215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4973651" y="227331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3656999" y="204706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686692" y="393156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5259609" y="316950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6633081" y="54459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80725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</p:spTree>
    <p:extLst>
      <p:ext uri="{BB962C8B-B14F-4D97-AF65-F5344CB8AC3E}">
        <p14:creationId xmlns:p14="http://schemas.microsoft.com/office/powerpoint/2010/main" val="132230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СНЕЖНЫХ МАСС)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45" y="2273060"/>
            <a:ext cx="93821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02597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15174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1879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80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0949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4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45554" y="459883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4940327" y="395036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7151999" y="246891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2785242" y="277394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2066956" y="337791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67900" y="2449514"/>
            <a:ext cx="2249488" cy="2828926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391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912374" y="2520952"/>
            <a:ext cx="2151063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СХОДА СНЕЖНЫХ МАСС С КРУТЫХ СКЛОНОВ РЕЧНЫХ ДОЛИН, ОВРАГОВ, КАРЬЕРОВ, ЖЕЛЕЗНОДОРОЖНЫХ НАСЫПЕЙ, МОСТОВ, СТЕНОК КАРЬЕРОВ И СТРОИТЕЛЬНЫХ КОТЛОВАНОВ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 (НА УЧАСТКАХ ПРОТЯЖЕННОСТЬЮ БОЛЕЕ 25 М. И УКЛОНОМ БОЛЕЕ 12 ГРАДУСОВ).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510863" y="5637219"/>
            <a:ext cx="1679552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снежных масс в 2008-2022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509275" y="6291641"/>
            <a:ext cx="155416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10071014" y="56163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10071014" y="6281000"/>
            <a:ext cx="338259" cy="307614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8800285" y="315390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8197760" y="323318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208009" y="315962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7931908" y="469145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697561" y="540457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7794647" y="551104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 bwMode="auto">
          <a:xfrm>
            <a:off x="4538697" y="395194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 bwMode="auto">
          <a:xfrm>
            <a:off x="6804789" y="31432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 bwMode="auto">
          <a:xfrm>
            <a:off x="7792945" y="323857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7414222" y="552722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405213" y="278589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ЧС, ПРОИСШЕСТВИЯ, СВЯЗАННЫЕ С ПОСЕЩЕНИЕМ СПЕЛЕОЛОГИЧЕСКИХ ОБЪЕКТОВ ) 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4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52578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48718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57" y="3753070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62" y="487772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84" y="219964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74" y="401881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62" y="467036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28802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58" y="409970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гг.</a:t>
              </a:r>
            </a:p>
          </p:txBody>
        </p:sp>
        <p:sp>
          <p:nvSpPr>
            <p:cNvPr id="125" name="Прямоугольник 131"/>
            <p:cNvSpPr>
              <a:spLocks noChangeArrowheads="1"/>
            </p:cNvSpPr>
            <p:nvPr/>
          </p:nvSpPr>
          <p:spPr bwMode="auto">
            <a:xfrm>
              <a:off x="10544968" y="1926431"/>
              <a:ext cx="1573213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ПОКАЗАТЕЛИ СТАТИСТИЧЕСКИХ ДАННЫХ </a:t>
            </a:r>
            <a:r>
              <a:rPr lang="ru-RU" altLang="ru-RU" dirty="0" smtClean="0"/>
              <a:t>СВЯЗАННЫХ </a:t>
            </a:r>
            <a:r>
              <a:rPr lang="ru-RU" altLang="ru-RU" dirty="0"/>
              <a:t>С ПРОВЕДЕНИЕМ ПОИСКОВЫХ РАБОТ </a:t>
            </a:r>
            <a:endParaRPr lang="ru-RU" altLang="ru-RU" dirty="0" smtClean="0"/>
          </a:p>
          <a:p>
            <a:r>
              <a:rPr lang="ru-RU" altLang="ru-RU" dirty="0" smtClean="0"/>
              <a:t>В </a:t>
            </a:r>
            <a:r>
              <a:rPr lang="ru-RU" altLang="ru-RU" dirty="0"/>
              <a:t>ПРИРОДНОЙ СРЕДЕ ЗА </a:t>
            </a:r>
            <a:r>
              <a:rPr lang="ru-RU" altLang="ru-RU" dirty="0" smtClean="0"/>
              <a:t>2022 </a:t>
            </a:r>
            <a:r>
              <a:rPr lang="ru-RU" altLang="ru-RU" dirty="0"/>
              <a:t>г.)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5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6" y="3832774"/>
            <a:ext cx="70880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71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2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2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067" y="2978009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016"/>
              <a:ext cx="1674811" cy="69257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just"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</a:t>
              </a:r>
              <a:r>
                <a:rPr lang="ru-RU" sz="900" kern="0" dirty="0" smtClean="0">
                  <a:solidFill>
                    <a:prstClr val="black"/>
                  </a:solidFill>
                  <a:cs typeface="Times New Roman" pitchFamily="18" charset="0"/>
                </a:rPr>
                <a:t>2022 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638" y="223050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796" y="402092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825717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1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34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3" name="Группа 1"/>
          <p:cNvGrpSpPr>
            <a:grpSpLocks/>
          </p:cNvGrpSpPr>
          <p:nvPr/>
        </p:nvGrpSpPr>
        <p:grpSpPr bwMode="auto">
          <a:xfrm>
            <a:off x="346078" y="114460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3521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6" y="1461037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9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5" y="2458132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2" y="2670851"/>
                <a:ext cx="78880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5" y="2598382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4" y="3681880"/>
                <a:ext cx="64078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2"/>
                <a:ext cx="909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2" y="2797711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9" y="3711280"/>
                <a:ext cx="10848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4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7" y="3210010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6" y="3837352"/>
                <a:ext cx="107316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8" y="2661811"/>
                <a:ext cx="91540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7" y="4515226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3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7" y="4252214"/>
                <a:ext cx="15328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7" y="2824793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09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2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3" y="5077348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7" y="4358731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3" y="4621731"/>
                <a:ext cx="14451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8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5" y="3841999"/>
                <a:ext cx="78491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5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0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7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16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5" y="1751404"/>
                <a:ext cx="95825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5" y="2791773"/>
                <a:ext cx="18269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453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5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51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1" y="4063227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8" y="4457737"/>
                <a:ext cx="77322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29" y="5820958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3494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3" name="Группа 101"/>
          <p:cNvGrpSpPr>
            <a:grpSpLocks/>
          </p:cNvGrpSpPr>
          <p:nvPr/>
        </p:nvGrpSpPr>
        <p:grpSpPr bwMode="auto">
          <a:xfrm>
            <a:off x="9818689" y="2446350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875852" y="2895619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44" y="529065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124" name="Группа 234"/>
          <p:cNvGrpSpPr>
            <a:grpSpLocks/>
          </p:cNvGrpSpPr>
          <p:nvPr/>
        </p:nvGrpSpPr>
        <p:grpSpPr bwMode="auto">
          <a:xfrm>
            <a:off x="9867900" y="5772157"/>
            <a:ext cx="2216150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6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68"/>
            <a:ext cx="1916112" cy="63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385" tIns="38202" rIns="76385" bIns="38202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15" name="Группа 101"/>
          <p:cNvGrpSpPr>
            <a:grpSpLocks/>
          </p:cNvGrpSpPr>
          <p:nvPr/>
        </p:nvGrpSpPr>
        <p:grpSpPr bwMode="auto">
          <a:xfrm>
            <a:off x="9861553" y="239396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51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451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69" tIns="38146" rIns="76269" bIns="3814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4518" name="Группа 1"/>
          <p:cNvGrpSpPr>
            <a:grpSpLocks/>
          </p:cNvGrpSpPr>
          <p:nvPr/>
        </p:nvGrpSpPr>
        <p:grpSpPr bwMode="auto">
          <a:xfrm>
            <a:off x="425450" y="908050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2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2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3" y="266943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37403"/>
              <a:ext cx="118985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80" y="3679612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6"/>
              <a:ext cx="9134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4" y="2795906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6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2" y="384982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9" y="3208724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4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5" y="2668649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40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9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4"/>
              <a:ext cx="107028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31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7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0" y="2989195"/>
              <a:ext cx="10879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3" y="3636654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54"/>
              <a:ext cx="64295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4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29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55"/>
              <a:ext cx="1490972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8" y="384029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0" y="432071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54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59" y="2552757"/>
              <a:ext cx="733124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0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9" y="1477918"/>
              <a:ext cx="83113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7" y="4927597"/>
              <a:ext cx="10957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79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58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57"/>
              <a:ext cx="170539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494"/>
              <a:ext cx="182692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8" y="3218261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9" y="5129641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68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4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5" y="4062200"/>
              <a:ext cx="156817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1" y="2186918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4717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42097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42097"/>
              <a:r>
                <a:rPr lang="ru-RU" altLang="ru-RU" sz="1700" b="1" dirty="0" smtClean="0">
                  <a:solidFill>
                    <a:srgbClr val="FF0000"/>
                  </a:solidFill>
                </a:rPr>
                <a:t>10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4519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4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4528" name="Группа 234"/>
          <p:cNvGrpSpPr>
            <a:grpSpLocks/>
          </p:cNvGrpSpPr>
          <p:nvPr/>
        </p:nvGrpSpPr>
        <p:grpSpPr bwMode="auto">
          <a:xfrm>
            <a:off x="9861553" y="577216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38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69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4529" name="Прямоугольник 237"/>
          <p:cNvSpPr>
            <a:spLocks noChangeArrowheads="1"/>
          </p:cNvSpPr>
          <p:nvPr/>
        </p:nvSpPr>
        <p:spPr bwMode="auto">
          <a:xfrm>
            <a:off x="10210814" y="6045208"/>
            <a:ext cx="2132013" cy="58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4533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30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797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88" y="6351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75" y="701676"/>
            <a:ext cx="9275763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126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9" y="265371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513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7" y="3690371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3" y="2806115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4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765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8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34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15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3" y="3066470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8" y="505962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4" y="440000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8" y="4388095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786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316"/>
              <a:ext cx="124400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580"/>
              <a:ext cx="91187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099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5"/>
              <a:ext cx="73500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472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8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2" y="3391914"/>
              <a:ext cx="135602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5" y="5779568"/>
              <a:ext cx="98458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4" y="1815493"/>
              <a:ext cx="96100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572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2" y="3514156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305"/>
              <a:ext cx="102585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2"/>
              <a:ext cx="182767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7" y="3088696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250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752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404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28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39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4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35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50453"/>
              <a:ext cx="3767377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-2…-7</a:t>
              </a:r>
              <a:endParaRPr lang="ru-RU" sz="3500" b="1" dirty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3500" b="1" dirty="0">
                  <a:solidFill>
                    <a:srgbClr val="FF0000"/>
                  </a:solidFill>
                </a:rPr>
                <a:t>0</a:t>
              </a:r>
              <a:r>
                <a:rPr lang="ru-RU" sz="3500" b="1" dirty="0" smtClean="0">
                  <a:solidFill>
                    <a:srgbClr val="FF0000"/>
                  </a:solidFill>
                </a:rPr>
                <a:t>…-4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57912" y="3656127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Прямоугольник 109"/>
            <p:cNvSpPr/>
            <p:nvPr/>
          </p:nvSpPr>
          <p:spPr>
            <a:xfrm>
              <a:off x="6728034" y="2828934"/>
              <a:ext cx="3771308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lvl="0"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-2…-5</a:t>
              </a:r>
              <a:endParaRPr lang="ru-RU" sz="3500" b="1" dirty="0">
                <a:solidFill>
                  <a:srgbClr val="002060"/>
                </a:solidFill>
              </a:endParaRPr>
            </a:p>
            <a:p>
              <a:pPr lvl="0"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-3…+</a:t>
              </a:r>
              <a:r>
                <a:rPr lang="ru-RU" sz="3500" b="1" dirty="0" smtClean="0">
                  <a:solidFill>
                    <a:srgbClr val="FF0000"/>
                  </a:solidFill>
                </a:rPr>
                <a:t>1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11" name="Прямая соединительная линия 110"/>
            <p:cNvCxnSpPr/>
            <p:nvPr/>
          </p:nvCxnSpPr>
          <p:spPr>
            <a:xfrm>
              <a:off x="6704055" y="3654540"/>
              <a:ext cx="3773273" cy="3175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02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9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7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02" y="687393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4" y="1601788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4" y="2424114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4" y="2414588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4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9" tIns="38416" rIns="76819" bIns="3841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57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38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88" y="2039939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47" name="Прямоугольник 109"/>
          <p:cNvSpPr>
            <a:spLocks noChangeArrowheads="1"/>
          </p:cNvSpPr>
          <p:nvPr/>
        </p:nvSpPr>
        <p:spPr bwMode="auto">
          <a:xfrm>
            <a:off x="5771103" y="762794"/>
            <a:ext cx="3863030" cy="63225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Метель с </a:t>
            </a:r>
            <a:r>
              <a:rPr lang="ru-RU" sz="1200" b="1" dirty="0" smtClean="0">
                <a:solidFill>
                  <a:srgbClr val="000000"/>
                </a:solidFill>
              </a:rPr>
              <a:t>видимости </a:t>
            </a:r>
            <a:r>
              <a:rPr lang="ru-RU" sz="1200" b="1" dirty="0" smtClean="0">
                <a:solidFill>
                  <a:srgbClr val="000000"/>
                </a:solidFill>
              </a:rPr>
              <a:t>до 1000 метров и менее.</a:t>
            </a:r>
          </a:p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На </a:t>
            </a:r>
            <a:r>
              <a:rPr lang="ru-RU" sz="1200" b="1" dirty="0">
                <a:solidFill>
                  <a:srgbClr val="000000"/>
                </a:solidFill>
              </a:rPr>
              <a:t>дорогах </a:t>
            </a:r>
            <a:r>
              <a:rPr lang="ru-RU" sz="1200" b="1" dirty="0" smtClean="0">
                <a:solidFill>
                  <a:srgbClr val="000000"/>
                </a:solidFill>
              </a:rPr>
              <a:t>снежные заносы, снежная каша гололедица.</a:t>
            </a:r>
          </a:p>
        </p:txBody>
      </p:sp>
      <p:pic>
        <p:nvPicPr>
          <p:cNvPr id="148" name="Picture 2" descr="C:\Users\cuks-nach-mon\Desktop\214 (1)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6970" y="762794"/>
            <a:ext cx="285745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" name="Прямоугольник 116"/>
          <p:cNvSpPr/>
          <p:nvPr/>
        </p:nvSpPr>
        <p:spPr bwMode="auto">
          <a:xfrm>
            <a:off x="3715550" y="4298214"/>
            <a:ext cx="3043237" cy="134138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206" tIns="38614" rIns="77206" bIns="38614" anchor="ctr"/>
          <a:lstStyle/>
          <a:p>
            <a:pPr algn="ctr">
              <a:defRPr/>
            </a:pPr>
            <a:r>
              <a:rPr lang="ru-RU" sz="3500" b="1" dirty="0" smtClean="0">
                <a:solidFill>
                  <a:srgbClr val="002060"/>
                </a:solidFill>
              </a:rPr>
              <a:t>-2</a:t>
            </a:r>
            <a:r>
              <a:rPr lang="ru-RU" sz="3500" b="1" dirty="0" smtClean="0">
                <a:solidFill>
                  <a:srgbClr val="002060"/>
                </a:solidFill>
              </a:rPr>
              <a:t>…-6</a:t>
            </a:r>
            <a:endParaRPr lang="ru-RU" sz="35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500" b="1" dirty="0" smtClean="0">
                <a:solidFill>
                  <a:srgbClr val="FF0000"/>
                </a:solidFill>
              </a:rPr>
              <a:t>0…-3</a:t>
            </a:r>
            <a:endParaRPr lang="ru-RU" sz="3500" b="1" dirty="0">
              <a:solidFill>
                <a:srgbClr val="FF0000"/>
              </a:solidFill>
            </a:endParaRPr>
          </a:p>
        </p:txBody>
      </p:sp>
      <p:cxnSp>
        <p:nvCxnSpPr>
          <p:cNvPr id="118" name="Прямая соединительная линия 117"/>
          <p:cNvCxnSpPr/>
          <p:nvPr/>
        </p:nvCxnSpPr>
        <p:spPr bwMode="auto">
          <a:xfrm>
            <a:off x="3742537" y="5103870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2535170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(СВЯЗАННЫЕ С ОГРАНИЧЕНИЕМ ДВИЖЕНИЯ НА АВТОМОБИЛЬНЫХ ДОРОГАХ)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5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57" y="273799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1" y="308939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2" y="152438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8" y="1723444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95" y="248221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2" y="4017405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265491" y="2658142"/>
            <a:ext cx="1298508" cy="1194338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7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7" y="2065308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35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2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2" y="2496822"/>
            <a:ext cx="938213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56702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5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5" y="3702589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55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196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3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6" y="2820194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116940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527403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8464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36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3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3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3" y="176814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719883" y="3219599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38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874716" y="3969626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179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2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24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21521"/>
            <a:ext cx="131066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36" y="4954198"/>
            <a:ext cx="1284917" cy="10244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30131" y="4954198"/>
            <a:ext cx="960034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5" name="Полилиния 334"/>
          <p:cNvSpPr/>
          <p:nvPr/>
        </p:nvSpPr>
        <p:spPr>
          <a:xfrm>
            <a:off x="7847806" y="5410994"/>
            <a:ext cx="790998" cy="1260739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69" y="2133134"/>
            <a:ext cx="110648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3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84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873380" y="3651976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2" y="271065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7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5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6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7" y="3447058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631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57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294606" y="3321328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598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4"/>
            <a:ext cx="1009650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3" y="1768481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529842" y="3981975"/>
            <a:ext cx="706278" cy="33855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  <a:endParaRPr lang="ru-RU" b="1" dirty="0" smtClean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402227" y="6020594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86" y="3767842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5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7347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80" tIns="35680" rIns="35680" bIns="35680">
            <a:spAutoFit/>
          </a:bodyPr>
          <a:lstStyle/>
          <a:p>
            <a:pPr algn="ctr"/>
            <a:r>
              <a:rPr lang="ru-RU" altLang="ru-RU" sz="1200" dirty="0" smtClean="0">
                <a:solidFill>
                  <a:srgbClr val="000000"/>
                </a:solidFill>
              </a:rPr>
              <a:t>СУЩЕСТВУЕТ ВЕРОЯТНОСТЬ ВВЕДЕНИЯ ВРЕМЕННЫХ ОГРАНИЧЕНИЙ ДЛЯ ДВИЖЕНИЯ ПАССАЖИРСКИХ АВТОБУСОВ, МАРШРУТНЫХ ТАКСИ, ЛЕГКОВЫХ ТАКСИ, ГРУЗОВОГО ТРАНСПОРТА НА УЧАСТКАХ АВТОМОБИЛЬНОЙ ДОРОГИ ОБЩЕГО ПОЛЬЗОВАНИЯ ФЕДЕРАЛЬНОГО ЗНАЧЕНИЯ</a:t>
            </a:r>
            <a:endParaRPr lang="ru-RU" altLang="ru-RU" sz="1200" dirty="0">
              <a:solidFill>
                <a:srgbClr val="000000"/>
              </a:solidFill>
            </a:endParaRP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3" y="5029994"/>
            <a:ext cx="2292058" cy="1666081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29694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26993" y="5328841"/>
            <a:ext cx="1787068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560">
              <a:defRPr/>
            </a:pPr>
            <a:r>
              <a:rPr lang="ru-RU" sz="1000" kern="0" dirty="0" smtClean="0">
                <a:solidFill>
                  <a:prstClr val="black"/>
                </a:solidFill>
                <a:cs typeface="Times New Roman" pitchFamily="18" charset="0"/>
              </a:rPr>
              <a:t>Кол-во водимых ограничений на  автодорогах федерального и регионального значения в 2021-2022 гг.</a:t>
            </a:r>
            <a:endParaRPr lang="ru-RU" sz="10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06" y="6080929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Зона особого </a:t>
            </a:r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внимания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06" y="531050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0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1" y="206693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0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1" y="149543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5" y="146686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4679" y="382762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3" y="336593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5607" y="266329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3" y="229475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6088" y="286662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1" y="3167460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29" y="461380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006" y="4072326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6430" y="463273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4354" y="542328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12464" y="563959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59903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0" y="6396407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Федеральная автодорога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1712415" y="2812912"/>
            <a:ext cx="7496629" cy="860563"/>
          </a:xfrm>
          <a:custGeom>
            <a:avLst/>
            <a:gdLst>
              <a:gd name="connsiteX0" fmla="*/ 0 w 7418717"/>
              <a:gd name="connsiteY0" fmla="*/ 319177 h 888521"/>
              <a:gd name="connsiteX1" fmla="*/ 345056 w 7418717"/>
              <a:gd name="connsiteY1" fmla="*/ 379562 h 888521"/>
              <a:gd name="connsiteX2" fmla="*/ 517585 w 7418717"/>
              <a:gd name="connsiteY2" fmla="*/ 370936 h 888521"/>
              <a:gd name="connsiteX3" fmla="*/ 569343 w 7418717"/>
              <a:gd name="connsiteY3" fmla="*/ 405442 h 888521"/>
              <a:gd name="connsiteX4" fmla="*/ 690113 w 7418717"/>
              <a:gd name="connsiteY4" fmla="*/ 362310 h 888521"/>
              <a:gd name="connsiteX5" fmla="*/ 819509 w 7418717"/>
              <a:gd name="connsiteY5" fmla="*/ 301925 h 888521"/>
              <a:gd name="connsiteX6" fmla="*/ 862641 w 7418717"/>
              <a:gd name="connsiteY6" fmla="*/ 198408 h 888521"/>
              <a:gd name="connsiteX7" fmla="*/ 923026 w 7418717"/>
              <a:gd name="connsiteY7" fmla="*/ 138023 h 888521"/>
              <a:gd name="connsiteX8" fmla="*/ 1086928 w 7418717"/>
              <a:gd name="connsiteY8" fmla="*/ 120770 h 888521"/>
              <a:gd name="connsiteX9" fmla="*/ 1199071 w 7418717"/>
              <a:gd name="connsiteY9" fmla="*/ 25879 h 888521"/>
              <a:gd name="connsiteX10" fmla="*/ 1380226 w 7418717"/>
              <a:gd name="connsiteY10" fmla="*/ 0 h 888521"/>
              <a:gd name="connsiteX11" fmla="*/ 1552754 w 7418717"/>
              <a:gd name="connsiteY11" fmla="*/ 25879 h 888521"/>
              <a:gd name="connsiteX12" fmla="*/ 1699403 w 7418717"/>
              <a:gd name="connsiteY12" fmla="*/ 146649 h 888521"/>
              <a:gd name="connsiteX13" fmla="*/ 1777041 w 7418717"/>
              <a:gd name="connsiteY13" fmla="*/ 267419 h 888521"/>
              <a:gd name="connsiteX14" fmla="*/ 1889185 w 7418717"/>
              <a:gd name="connsiteY14" fmla="*/ 414068 h 888521"/>
              <a:gd name="connsiteX15" fmla="*/ 2130724 w 7418717"/>
              <a:gd name="connsiteY15" fmla="*/ 474453 h 888521"/>
              <a:gd name="connsiteX16" fmla="*/ 2268747 w 7418717"/>
              <a:gd name="connsiteY16" fmla="*/ 526211 h 888521"/>
              <a:gd name="connsiteX17" fmla="*/ 2268747 w 7418717"/>
              <a:gd name="connsiteY17" fmla="*/ 526211 h 888521"/>
              <a:gd name="connsiteX18" fmla="*/ 2613803 w 7418717"/>
              <a:gd name="connsiteY18" fmla="*/ 465826 h 888521"/>
              <a:gd name="connsiteX19" fmla="*/ 2881222 w 7418717"/>
              <a:gd name="connsiteY19" fmla="*/ 422694 h 888521"/>
              <a:gd name="connsiteX20" fmla="*/ 3019245 w 7418717"/>
              <a:gd name="connsiteY20" fmla="*/ 422694 h 888521"/>
              <a:gd name="connsiteX21" fmla="*/ 3329796 w 7418717"/>
              <a:gd name="connsiteY21" fmla="*/ 508959 h 888521"/>
              <a:gd name="connsiteX22" fmla="*/ 3597215 w 7418717"/>
              <a:gd name="connsiteY22" fmla="*/ 560717 h 888521"/>
              <a:gd name="connsiteX23" fmla="*/ 4054415 w 7418717"/>
              <a:gd name="connsiteY23" fmla="*/ 500332 h 888521"/>
              <a:gd name="connsiteX24" fmla="*/ 4261449 w 7418717"/>
              <a:gd name="connsiteY24" fmla="*/ 457200 h 888521"/>
              <a:gd name="connsiteX25" fmla="*/ 4485735 w 7418717"/>
              <a:gd name="connsiteY25" fmla="*/ 353683 h 888521"/>
              <a:gd name="connsiteX26" fmla="*/ 4718649 w 7418717"/>
              <a:gd name="connsiteY26" fmla="*/ 215660 h 888521"/>
              <a:gd name="connsiteX27" fmla="*/ 4925683 w 7418717"/>
              <a:gd name="connsiteY27" fmla="*/ 207034 h 888521"/>
              <a:gd name="connsiteX28" fmla="*/ 5063705 w 7418717"/>
              <a:gd name="connsiteY28" fmla="*/ 276045 h 888521"/>
              <a:gd name="connsiteX29" fmla="*/ 5227607 w 7418717"/>
              <a:gd name="connsiteY29" fmla="*/ 293298 h 888521"/>
              <a:gd name="connsiteX30" fmla="*/ 5417388 w 7418717"/>
              <a:gd name="connsiteY30" fmla="*/ 284672 h 888521"/>
              <a:gd name="connsiteX31" fmla="*/ 5641675 w 7418717"/>
              <a:gd name="connsiteY31" fmla="*/ 267419 h 888521"/>
              <a:gd name="connsiteX32" fmla="*/ 5650301 w 7418717"/>
              <a:gd name="connsiteY32" fmla="*/ 241540 h 888521"/>
              <a:gd name="connsiteX33" fmla="*/ 5865962 w 7418717"/>
              <a:gd name="connsiteY33" fmla="*/ 224287 h 888521"/>
              <a:gd name="connsiteX34" fmla="*/ 5960852 w 7418717"/>
              <a:gd name="connsiteY34" fmla="*/ 224287 h 888521"/>
              <a:gd name="connsiteX35" fmla="*/ 6124754 w 7418717"/>
              <a:gd name="connsiteY35" fmla="*/ 284672 h 888521"/>
              <a:gd name="connsiteX36" fmla="*/ 6374920 w 7418717"/>
              <a:gd name="connsiteY36" fmla="*/ 379562 h 888521"/>
              <a:gd name="connsiteX37" fmla="*/ 6564701 w 7418717"/>
              <a:gd name="connsiteY37" fmla="*/ 543464 h 888521"/>
              <a:gd name="connsiteX38" fmla="*/ 6590581 w 7418717"/>
              <a:gd name="connsiteY38" fmla="*/ 646981 h 888521"/>
              <a:gd name="connsiteX39" fmla="*/ 6702724 w 7418717"/>
              <a:gd name="connsiteY39" fmla="*/ 664234 h 888521"/>
              <a:gd name="connsiteX40" fmla="*/ 6892505 w 7418717"/>
              <a:gd name="connsiteY40" fmla="*/ 759125 h 888521"/>
              <a:gd name="connsiteX41" fmla="*/ 7004649 w 7418717"/>
              <a:gd name="connsiteY41" fmla="*/ 759125 h 888521"/>
              <a:gd name="connsiteX42" fmla="*/ 7297947 w 7418717"/>
              <a:gd name="connsiteY42" fmla="*/ 845389 h 888521"/>
              <a:gd name="connsiteX43" fmla="*/ 7418717 w 7418717"/>
              <a:gd name="connsiteY43" fmla="*/ 888521 h 888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418717" h="888521">
                <a:moveTo>
                  <a:pt x="0" y="319177"/>
                </a:moveTo>
                <a:lnTo>
                  <a:pt x="345056" y="379562"/>
                </a:lnTo>
                <a:lnTo>
                  <a:pt x="517585" y="370936"/>
                </a:lnTo>
                <a:lnTo>
                  <a:pt x="569343" y="405442"/>
                </a:lnTo>
                <a:lnTo>
                  <a:pt x="690113" y="362310"/>
                </a:lnTo>
                <a:lnTo>
                  <a:pt x="819509" y="301925"/>
                </a:lnTo>
                <a:lnTo>
                  <a:pt x="862641" y="198408"/>
                </a:lnTo>
                <a:lnTo>
                  <a:pt x="923026" y="138023"/>
                </a:lnTo>
                <a:lnTo>
                  <a:pt x="1086928" y="120770"/>
                </a:lnTo>
                <a:lnTo>
                  <a:pt x="1199071" y="25879"/>
                </a:lnTo>
                <a:lnTo>
                  <a:pt x="1380226" y="0"/>
                </a:lnTo>
                <a:lnTo>
                  <a:pt x="1552754" y="25879"/>
                </a:lnTo>
                <a:lnTo>
                  <a:pt x="1699403" y="146649"/>
                </a:lnTo>
                <a:lnTo>
                  <a:pt x="1777041" y="267419"/>
                </a:lnTo>
                <a:lnTo>
                  <a:pt x="1889185" y="414068"/>
                </a:lnTo>
                <a:lnTo>
                  <a:pt x="2130724" y="474453"/>
                </a:lnTo>
                <a:lnTo>
                  <a:pt x="2268747" y="526211"/>
                </a:lnTo>
                <a:lnTo>
                  <a:pt x="2268747" y="526211"/>
                </a:lnTo>
                <a:lnTo>
                  <a:pt x="2613803" y="465826"/>
                </a:lnTo>
                <a:lnTo>
                  <a:pt x="2881222" y="422694"/>
                </a:lnTo>
                <a:lnTo>
                  <a:pt x="3019245" y="422694"/>
                </a:lnTo>
                <a:lnTo>
                  <a:pt x="3329796" y="508959"/>
                </a:lnTo>
                <a:lnTo>
                  <a:pt x="3597215" y="560717"/>
                </a:lnTo>
                <a:lnTo>
                  <a:pt x="4054415" y="500332"/>
                </a:lnTo>
                <a:lnTo>
                  <a:pt x="4261449" y="457200"/>
                </a:lnTo>
                <a:lnTo>
                  <a:pt x="4485735" y="353683"/>
                </a:lnTo>
                <a:lnTo>
                  <a:pt x="4718649" y="215660"/>
                </a:lnTo>
                <a:lnTo>
                  <a:pt x="4925683" y="207034"/>
                </a:lnTo>
                <a:lnTo>
                  <a:pt x="5063705" y="276045"/>
                </a:lnTo>
                <a:lnTo>
                  <a:pt x="5227607" y="293298"/>
                </a:lnTo>
                <a:lnTo>
                  <a:pt x="5417388" y="284672"/>
                </a:lnTo>
                <a:lnTo>
                  <a:pt x="5641675" y="267419"/>
                </a:lnTo>
                <a:lnTo>
                  <a:pt x="5650301" y="241540"/>
                </a:lnTo>
                <a:lnTo>
                  <a:pt x="5865962" y="224287"/>
                </a:lnTo>
                <a:lnTo>
                  <a:pt x="5960852" y="224287"/>
                </a:lnTo>
                <a:lnTo>
                  <a:pt x="6124754" y="284672"/>
                </a:lnTo>
                <a:lnTo>
                  <a:pt x="6374920" y="379562"/>
                </a:lnTo>
                <a:lnTo>
                  <a:pt x="6564701" y="543464"/>
                </a:lnTo>
                <a:lnTo>
                  <a:pt x="6590581" y="646981"/>
                </a:lnTo>
                <a:lnTo>
                  <a:pt x="6702724" y="664234"/>
                </a:lnTo>
                <a:lnTo>
                  <a:pt x="6892505" y="759125"/>
                </a:lnTo>
                <a:lnTo>
                  <a:pt x="7004649" y="759125"/>
                </a:lnTo>
                <a:lnTo>
                  <a:pt x="7297947" y="845389"/>
                </a:lnTo>
                <a:lnTo>
                  <a:pt x="7418717" y="888521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7" name="TextBox 31"/>
          <p:cNvSpPr txBox="1">
            <a:spLocks noChangeArrowheads="1"/>
          </p:cNvSpPr>
          <p:nvPr/>
        </p:nvSpPr>
        <p:spPr bwMode="auto">
          <a:xfrm>
            <a:off x="374065" y="3082051"/>
            <a:ext cx="998085" cy="218198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50" b="1" dirty="0" smtClean="0">
                <a:solidFill>
                  <a:srgbClr val="000000"/>
                </a:solidFill>
              </a:rPr>
              <a:t>М-7 «</a:t>
            </a:r>
            <a:r>
              <a:rPr lang="ru-RU" altLang="ru-RU" sz="1000" b="1" dirty="0" smtClean="0">
                <a:solidFill>
                  <a:srgbClr val="000000"/>
                </a:solidFill>
              </a:rPr>
              <a:t>ВОЛГА</a:t>
            </a:r>
            <a:r>
              <a:rPr lang="ru-RU" altLang="ru-RU" sz="1050" b="1" dirty="0" smtClean="0">
                <a:solidFill>
                  <a:srgbClr val="000000"/>
                </a:solidFill>
              </a:rPr>
              <a:t>»</a:t>
            </a:r>
            <a:endParaRPr lang="ru-RU" altLang="ru-RU" sz="1050" b="1" dirty="0">
              <a:solidFill>
                <a:srgbClr val="00000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1657350" y="3149600"/>
            <a:ext cx="933450" cy="2076450"/>
          </a:xfrm>
          <a:custGeom>
            <a:avLst/>
            <a:gdLst>
              <a:gd name="connsiteX0" fmla="*/ 819150 w 933450"/>
              <a:gd name="connsiteY0" fmla="*/ 0 h 2076450"/>
              <a:gd name="connsiteX1" fmla="*/ 920750 w 933450"/>
              <a:gd name="connsiteY1" fmla="*/ 25400 h 2076450"/>
              <a:gd name="connsiteX2" fmla="*/ 933450 w 933450"/>
              <a:gd name="connsiteY2" fmla="*/ 57150 h 2076450"/>
              <a:gd name="connsiteX3" fmla="*/ 787400 w 933450"/>
              <a:gd name="connsiteY3" fmla="*/ 209550 h 2076450"/>
              <a:gd name="connsiteX4" fmla="*/ 711200 w 933450"/>
              <a:gd name="connsiteY4" fmla="*/ 374650 h 2076450"/>
              <a:gd name="connsiteX5" fmla="*/ 704850 w 933450"/>
              <a:gd name="connsiteY5" fmla="*/ 596900 h 2076450"/>
              <a:gd name="connsiteX6" fmla="*/ 508000 w 933450"/>
              <a:gd name="connsiteY6" fmla="*/ 742950 h 2076450"/>
              <a:gd name="connsiteX7" fmla="*/ 558800 w 933450"/>
              <a:gd name="connsiteY7" fmla="*/ 1066800 h 2076450"/>
              <a:gd name="connsiteX8" fmla="*/ 539750 w 933450"/>
              <a:gd name="connsiteY8" fmla="*/ 1123950 h 2076450"/>
              <a:gd name="connsiteX9" fmla="*/ 469900 w 933450"/>
              <a:gd name="connsiteY9" fmla="*/ 1130300 h 2076450"/>
              <a:gd name="connsiteX10" fmla="*/ 400050 w 933450"/>
              <a:gd name="connsiteY10" fmla="*/ 1206500 h 2076450"/>
              <a:gd name="connsiteX11" fmla="*/ 304800 w 933450"/>
              <a:gd name="connsiteY11" fmla="*/ 1428750 h 2076450"/>
              <a:gd name="connsiteX12" fmla="*/ 114300 w 933450"/>
              <a:gd name="connsiteY12" fmla="*/ 1543050 h 2076450"/>
              <a:gd name="connsiteX13" fmla="*/ 88900 w 933450"/>
              <a:gd name="connsiteY13" fmla="*/ 1600200 h 2076450"/>
              <a:gd name="connsiteX14" fmla="*/ 107950 w 933450"/>
              <a:gd name="connsiteY14" fmla="*/ 1720850 h 2076450"/>
              <a:gd name="connsiteX15" fmla="*/ 69850 w 933450"/>
              <a:gd name="connsiteY15" fmla="*/ 1898650 h 2076450"/>
              <a:gd name="connsiteX16" fmla="*/ 0 w 933450"/>
              <a:gd name="connsiteY16" fmla="*/ 2076450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33450" h="2076450">
                <a:moveTo>
                  <a:pt x="819150" y="0"/>
                </a:moveTo>
                <a:lnTo>
                  <a:pt x="920750" y="25400"/>
                </a:lnTo>
                <a:lnTo>
                  <a:pt x="933450" y="57150"/>
                </a:lnTo>
                <a:lnTo>
                  <a:pt x="787400" y="209550"/>
                </a:lnTo>
                <a:lnTo>
                  <a:pt x="711200" y="374650"/>
                </a:lnTo>
                <a:lnTo>
                  <a:pt x="704850" y="596900"/>
                </a:lnTo>
                <a:lnTo>
                  <a:pt x="508000" y="742950"/>
                </a:lnTo>
                <a:lnTo>
                  <a:pt x="558800" y="1066800"/>
                </a:lnTo>
                <a:lnTo>
                  <a:pt x="539750" y="1123950"/>
                </a:lnTo>
                <a:lnTo>
                  <a:pt x="469900" y="1130300"/>
                </a:lnTo>
                <a:lnTo>
                  <a:pt x="400050" y="1206500"/>
                </a:lnTo>
                <a:lnTo>
                  <a:pt x="304800" y="1428750"/>
                </a:lnTo>
                <a:lnTo>
                  <a:pt x="114300" y="1543050"/>
                </a:lnTo>
                <a:lnTo>
                  <a:pt x="88900" y="1600200"/>
                </a:lnTo>
                <a:lnTo>
                  <a:pt x="107950" y="1720850"/>
                </a:lnTo>
                <a:lnTo>
                  <a:pt x="69850" y="1898650"/>
                </a:lnTo>
                <a:lnTo>
                  <a:pt x="0" y="20764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8" name="TextBox 31"/>
          <p:cNvSpPr txBox="1">
            <a:spLocks noChangeArrowheads="1"/>
          </p:cNvSpPr>
          <p:nvPr/>
        </p:nvSpPr>
        <p:spPr bwMode="auto">
          <a:xfrm>
            <a:off x="1822784" y="5607627"/>
            <a:ext cx="1999962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Р-241 «КАЗАНЬ-УЛЬЯНОВСК»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2954867" y="3115733"/>
            <a:ext cx="5693840" cy="3434562"/>
          </a:xfrm>
          <a:custGeom>
            <a:avLst/>
            <a:gdLst>
              <a:gd name="connsiteX0" fmla="*/ 0 w 5613400"/>
              <a:gd name="connsiteY0" fmla="*/ 0 h 3479800"/>
              <a:gd name="connsiteX1" fmla="*/ 33866 w 5613400"/>
              <a:gd name="connsiteY1" fmla="*/ 101600 h 3479800"/>
              <a:gd name="connsiteX2" fmla="*/ 228600 w 5613400"/>
              <a:gd name="connsiteY2" fmla="*/ 203200 h 3479800"/>
              <a:gd name="connsiteX3" fmla="*/ 330200 w 5613400"/>
              <a:gd name="connsiteY3" fmla="*/ 228600 h 3479800"/>
              <a:gd name="connsiteX4" fmla="*/ 440266 w 5613400"/>
              <a:gd name="connsiteY4" fmla="*/ 355600 h 3479800"/>
              <a:gd name="connsiteX5" fmla="*/ 626533 w 5613400"/>
              <a:gd name="connsiteY5" fmla="*/ 491067 h 3479800"/>
              <a:gd name="connsiteX6" fmla="*/ 719666 w 5613400"/>
              <a:gd name="connsiteY6" fmla="*/ 660400 h 3479800"/>
              <a:gd name="connsiteX7" fmla="*/ 812800 w 5613400"/>
              <a:gd name="connsiteY7" fmla="*/ 736600 h 3479800"/>
              <a:gd name="connsiteX8" fmla="*/ 914400 w 5613400"/>
              <a:gd name="connsiteY8" fmla="*/ 787400 h 3479800"/>
              <a:gd name="connsiteX9" fmla="*/ 965200 w 5613400"/>
              <a:gd name="connsiteY9" fmla="*/ 880534 h 3479800"/>
              <a:gd name="connsiteX10" fmla="*/ 1024466 w 5613400"/>
              <a:gd name="connsiteY10" fmla="*/ 914400 h 3479800"/>
              <a:gd name="connsiteX11" fmla="*/ 1371600 w 5613400"/>
              <a:gd name="connsiteY11" fmla="*/ 939800 h 3479800"/>
              <a:gd name="connsiteX12" fmla="*/ 1532466 w 5613400"/>
              <a:gd name="connsiteY12" fmla="*/ 922867 h 3479800"/>
              <a:gd name="connsiteX13" fmla="*/ 1735666 w 5613400"/>
              <a:gd name="connsiteY13" fmla="*/ 812800 h 3479800"/>
              <a:gd name="connsiteX14" fmla="*/ 1896533 w 5613400"/>
              <a:gd name="connsiteY14" fmla="*/ 762000 h 3479800"/>
              <a:gd name="connsiteX15" fmla="*/ 1998133 w 5613400"/>
              <a:gd name="connsiteY15" fmla="*/ 872067 h 3479800"/>
              <a:gd name="connsiteX16" fmla="*/ 2175933 w 5613400"/>
              <a:gd name="connsiteY16" fmla="*/ 1032934 h 3479800"/>
              <a:gd name="connsiteX17" fmla="*/ 2362200 w 5613400"/>
              <a:gd name="connsiteY17" fmla="*/ 1109134 h 3479800"/>
              <a:gd name="connsiteX18" fmla="*/ 2794000 w 5613400"/>
              <a:gd name="connsiteY18" fmla="*/ 1109134 h 3479800"/>
              <a:gd name="connsiteX19" fmla="*/ 2946400 w 5613400"/>
              <a:gd name="connsiteY19" fmla="*/ 1176867 h 3479800"/>
              <a:gd name="connsiteX20" fmla="*/ 3352800 w 5613400"/>
              <a:gd name="connsiteY20" fmla="*/ 1413934 h 3479800"/>
              <a:gd name="connsiteX21" fmla="*/ 3462866 w 5613400"/>
              <a:gd name="connsiteY21" fmla="*/ 1515534 h 3479800"/>
              <a:gd name="connsiteX22" fmla="*/ 3547533 w 5613400"/>
              <a:gd name="connsiteY22" fmla="*/ 1600200 h 3479800"/>
              <a:gd name="connsiteX23" fmla="*/ 3674533 w 5613400"/>
              <a:gd name="connsiteY23" fmla="*/ 1744134 h 3479800"/>
              <a:gd name="connsiteX24" fmla="*/ 3818466 w 5613400"/>
              <a:gd name="connsiteY24" fmla="*/ 1862667 h 3479800"/>
              <a:gd name="connsiteX25" fmla="*/ 3970866 w 5613400"/>
              <a:gd name="connsiteY25" fmla="*/ 1947334 h 3479800"/>
              <a:gd name="connsiteX26" fmla="*/ 3996266 w 5613400"/>
              <a:gd name="connsiteY26" fmla="*/ 2032000 h 3479800"/>
              <a:gd name="connsiteX27" fmla="*/ 4097866 w 5613400"/>
              <a:gd name="connsiteY27" fmla="*/ 2082800 h 3479800"/>
              <a:gd name="connsiteX28" fmla="*/ 4224866 w 5613400"/>
              <a:gd name="connsiteY28" fmla="*/ 2099734 h 3479800"/>
              <a:gd name="connsiteX29" fmla="*/ 4411133 w 5613400"/>
              <a:gd name="connsiteY29" fmla="*/ 2184400 h 3479800"/>
              <a:gd name="connsiteX30" fmla="*/ 4648200 w 5613400"/>
              <a:gd name="connsiteY30" fmla="*/ 2345267 h 3479800"/>
              <a:gd name="connsiteX31" fmla="*/ 5003800 w 5613400"/>
              <a:gd name="connsiteY31" fmla="*/ 2599267 h 3479800"/>
              <a:gd name="connsiteX32" fmla="*/ 5113866 w 5613400"/>
              <a:gd name="connsiteY32" fmla="*/ 2667000 h 3479800"/>
              <a:gd name="connsiteX33" fmla="*/ 5215466 w 5613400"/>
              <a:gd name="connsiteY33" fmla="*/ 2675467 h 3479800"/>
              <a:gd name="connsiteX34" fmla="*/ 5283200 w 5613400"/>
              <a:gd name="connsiteY34" fmla="*/ 2963334 h 3479800"/>
              <a:gd name="connsiteX35" fmla="*/ 5469466 w 5613400"/>
              <a:gd name="connsiteY35" fmla="*/ 3310467 h 3479800"/>
              <a:gd name="connsiteX36" fmla="*/ 5613400 w 5613400"/>
              <a:gd name="connsiteY36" fmla="*/ 3479800 h 34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13400" h="3479800">
                <a:moveTo>
                  <a:pt x="0" y="0"/>
                </a:moveTo>
                <a:lnTo>
                  <a:pt x="33866" y="101600"/>
                </a:lnTo>
                <a:lnTo>
                  <a:pt x="228600" y="203200"/>
                </a:lnTo>
                <a:lnTo>
                  <a:pt x="330200" y="228600"/>
                </a:lnTo>
                <a:lnTo>
                  <a:pt x="440266" y="355600"/>
                </a:lnTo>
                <a:lnTo>
                  <a:pt x="626533" y="491067"/>
                </a:lnTo>
                <a:lnTo>
                  <a:pt x="719666" y="660400"/>
                </a:lnTo>
                <a:lnTo>
                  <a:pt x="812800" y="736600"/>
                </a:lnTo>
                <a:lnTo>
                  <a:pt x="914400" y="787400"/>
                </a:lnTo>
                <a:lnTo>
                  <a:pt x="965200" y="880534"/>
                </a:lnTo>
                <a:lnTo>
                  <a:pt x="1024466" y="914400"/>
                </a:lnTo>
                <a:lnTo>
                  <a:pt x="1371600" y="939800"/>
                </a:lnTo>
                <a:lnTo>
                  <a:pt x="1532466" y="922867"/>
                </a:lnTo>
                <a:lnTo>
                  <a:pt x="1735666" y="812800"/>
                </a:lnTo>
                <a:lnTo>
                  <a:pt x="1896533" y="762000"/>
                </a:lnTo>
                <a:lnTo>
                  <a:pt x="1998133" y="872067"/>
                </a:lnTo>
                <a:lnTo>
                  <a:pt x="2175933" y="1032934"/>
                </a:lnTo>
                <a:lnTo>
                  <a:pt x="2362200" y="1109134"/>
                </a:lnTo>
                <a:lnTo>
                  <a:pt x="2794000" y="1109134"/>
                </a:lnTo>
                <a:lnTo>
                  <a:pt x="2946400" y="1176867"/>
                </a:lnTo>
                <a:lnTo>
                  <a:pt x="3352800" y="1413934"/>
                </a:lnTo>
                <a:lnTo>
                  <a:pt x="3462866" y="1515534"/>
                </a:lnTo>
                <a:lnTo>
                  <a:pt x="3547533" y="1600200"/>
                </a:lnTo>
                <a:lnTo>
                  <a:pt x="3674533" y="1744134"/>
                </a:lnTo>
                <a:lnTo>
                  <a:pt x="3818466" y="1862667"/>
                </a:lnTo>
                <a:lnTo>
                  <a:pt x="3970866" y="1947334"/>
                </a:lnTo>
                <a:lnTo>
                  <a:pt x="3996266" y="2032000"/>
                </a:lnTo>
                <a:lnTo>
                  <a:pt x="4097866" y="2082800"/>
                </a:lnTo>
                <a:lnTo>
                  <a:pt x="4224866" y="2099734"/>
                </a:lnTo>
                <a:lnTo>
                  <a:pt x="4411133" y="2184400"/>
                </a:lnTo>
                <a:lnTo>
                  <a:pt x="4648200" y="2345267"/>
                </a:lnTo>
                <a:lnTo>
                  <a:pt x="5003800" y="2599267"/>
                </a:lnTo>
                <a:lnTo>
                  <a:pt x="5113866" y="2667000"/>
                </a:lnTo>
                <a:lnTo>
                  <a:pt x="5215466" y="2675467"/>
                </a:lnTo>
                <a:lnTo>
                  <a:pt x="5283200" y="2963334"/>
                </a:lnTo>
                <a:lnTo>
                  <a:pt x="5469466" y="3310467"/>
                </a:lnTo>
                <a:lnTo>
                  <a:pt x="5613400" y="347980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9" name="TextBox 31"/>
          <p:cNvSpPr txBox="1">
            <a:spLocks noChangeArrowheads="1"/>
          </p:cNvSpPr>
          <p:nvPr/>
        </p:nvSpPr>
        <p:spPr bwMode="auto">
          <a:xfrm>
            <a:off x="7636413" y="6473351"/>
            <a:ext cx="1863706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Р-239 «КАЗАНЬ-ОРЕНБУРГ»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220" name="TextBox 31"/>
          <p:cNvSpPr txBox="1">
            <a:spLocks noChangeArrowheads="1"/>
          </p:cNvSpPr>
          <p:nvPr/>
        </p:nvSpPr>
        <p:spPr bwMode="auto">
          <a:xfrm>
            <a:off x="8641430" y="3778469"/>
            <a:ext cx="958010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М-7 «ВОЛГА»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5892800" y="5401733"/>
            <a:ext cx="3784600" cy="1270000"/>
          </a:xfrm>
          <a:custGeom>
            <a:avLst/>
            <a:gdLst>
              <a:gd name="connsiteX0" fmla="*/ 0 w 3784600"/>
              <a:gd name="connsiteY0" fmla="*/ 1270000 h 1270000"/>
              <a:gd name="connsiteX1" fmla="*/ 220133 w 3784600"/>
              <a:gd name="connsiteY1" fmla="*/ 1193800 h 1270000"/>
              <a:gd name="connsiteX2" fmla="*/ 524933 w 3784600"/>
              <a:gd name="connsiteY2" fmla="*/ 1185334 h 1270000"/>
              <a:gd name="connsiteX3" fmla="*/ 736600 w 3784600"/>
              <a:gd name="connsiteY3" fmla="*/ 1134534 h 1270000"/>
              <a:gd name="connsiteX4" fmla="*/ 872067 w 3784600"/>
              <a:gd name="connsiteY4" fmla="*/ 1083734 h 1270000"/>
              <a:gd name="connsiteX5" fmla="*/ 1244600 w 3784600"/>
              <a:gd name="connsiteY5" fmla="*/ 1066800 h 1270000"/>
              <a:gd name="connsiteX6" fmla="*/ 1354667 w 3784600"/>
              <a:gd name="connsiteY6" fmla="*/ 1049867 h 1270000"/>
              <a:gd name="connsiteX7" fmla="*/ 1524000 w 3784600"/>
              <a:gd name="connsiteY7" fmla="*/ 931334 h 1270000"/>
              <a:gd name="connsiteX8" fmla="*/ 1727200 w 3784600"/>
              <a:gd name="connsiteY8" fmla="*/ 778934 h 1270000"/>
              <a:gd name="connsiteX9" fmla="*/ 1896533 w 3784600"/>
              <a:gd name="connsiteY9" fmla="*/ 694267 h 1270000"/>
              <a:gd name="connsiteX10" fmla="*/ 2065867 w 3784600"/>
              <a:gd name="connsiteY10" fmla="*/ 651934 h 1270000"/>
              <a:gd name="connsiteX11" fmla="*/ 2150533 w 3784600"/>
              <a:gd name="connsiteY11" fmla="*/ 508000 h 1270000"/>
              <a:gd name="connsiteX12" fmla="*/ 2252133 w 3784600"/>
              <a:gd name="connsiteY12" fmla="*/ 381000 h 1270000"/>
              <a:gd name="connsiteX13" fmla="*/ 2379133 w 3784600"/>
              <a:gd name="connsiteY13" fmla="*/ 321734 h 1270000"/>
              <a:gd name="connsiteX14" fmla="*/ 2497667 w 3784600"/>
              <a:gd name="connsiteY14" fmla="*/ 279400 h 1270000"/>
              <a:gd name="connsiteX15" fmla="*/ 2582333 w 3784600"/>
              <a:gd name="connsiteY15" fmla="*/ 279400 h 1270000"/>
              <a:gd name="connsiteX16" fmla="*/ 2650067 w 3784600"/>
              <a:gd name="connsiteY16" fmla="*/ 338667 h 1270000"/>
              <a:gd name="connsiteX17" fmla="*/ 2683933 w 3784600"/>
              <a:gd name="connsiteY17" fmla="*/ 364067 h 1270000"/>
              <a:gd name="connsiteX18" fmla="*/ 2895600 w 3784600"/>
              <a:gd name="connsiteY18" fmla="*/ 321734 h 1270000"/>
              <a:gd name="connsiteX19" fmla="*/ 3242733 w 3784600"/>
              <a:gd name="connsiteY19" fmla="*/ 237067 h 1270000"/>
              <a:gd name="connsiteX20" fmla="*/ 3318933 w 3784600"/>
              <a:gd name="connsiteY20" fmla="*/ 203200 h 1270000"/>
              <a:gd name="connsiteX21" fmla="*/ 3412067 w 3784600"/>
              <a:gd name="connsiteY21" fmla="*/ 194734 h 1270000"/>
              <a:gd name="connsiteX22" fmla="*/ 3462867 w 3784600"/>
              <a:gd name="connsiteY22" fmla="*/ 152400 h 1270000"/>
              <a:gd name="connsiteX23" fmla="*/ 3564467 w 3784600"/>
              <a:gd name="connsiteY23" fmla="*/ 127000 h 1270000"/>
              <a:gd name="connsiteX24" fmla="*/ 3649133 w 3784600"/>
              <a:gd name="connsiteY24" fmla="*/ 110067 h 1270000"/>
              <a:gd name="connsiteX25" fmla="*/ 3784600 w 3784600"/>
              <a:gd name="connsiteY25" fmla="*/ 0 h 127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784600" h="1270000">
                <a:moveTo>
                  <a:pt x="0" y="1270000"/>
                </a:moveTo>
                <a:lnTo>
                  <a:pt x="220133" y="1193800"/>
                </a:lnTo>
                <a:lnTo>
                  <a:pt x="524933" y="1185334"/>
                </a:lnTo>
                <a:lnTo>
                  <a:pt x="736600" y="1134534"/>
                </a:lnTo>
                <a:lnTo>
                  <a:pt x="872067" y="1083734"/>
                </a:lnTo>
                <a:lnTo>
                  <a:pt x="1244600" y="1066800"/>
                </a:lnTo>
                <a:lnTo>
                  <a:pt x="1354667" y="1049867"/>
                </a:lnTo>
                <a:lnTo>
                  <a:pt x="1524000" y="931334"/>
                </a:lnTo>
                <a:lnTo>
                  <a:pt x="1727200" y="778934"/>
                </a:lnTo>
                <a:lnTo>
                  <a:pt x="1896533" y="694267"/>
                </a:lnTo>
                <a:lnTo>
                  <a:pt x="2065867" y="651934"/>
                </a:lnTo>
                <a:lnTo>
                  <a:pt x="2150533" y="508000"/>
                </a:lnTo>
                <a:lnTo>
                  <a:pt x="2252133" y="381000"/>
                </a:lnTo>
                <a:lnTo>
                  <a:pt x="2379133" y="321734"/>
                </a:lnTo>
                <a:lnTo>
                  <a:pt x="2497667" y="279400"/>
                </a:lnTo>
                <a:lnTo>
                  <a:pt x="2582333" y="279400"/>
                </a:lnTo>
                <a:lnTo>
                  <a:pt x="2650067" y="338667"/>
                </a:lnTo>
                <a:lnTo>
                  <a:pt x="2683933" y="364067"/>
                </a:lnTo>
                <a:lnTo>
                  <a:pt x="2895600" y="321734"/>
                </a:lnTo>
                <a:lnTo>
                  <a:pt x="3242733" y="237067"/>
                </a:lnTo>
                <a:lnTo>
                  <a:pt x="3318933" y="203200"/>
                </a:lnTo>
                <a:lnTo>
                  <a:pt x="3412067" y="194734"/>
                </a:lnTo>
                <a:lnTo>
                  <a:pt x="3462867" y="152400"/>
                </a:lnTo>
                <a:lnTo>
                  <a:pt x="3564467" y="127000"/>
                </a:lnTo>
                <a:lnTo>
                  <a:pt x="3649133" y="110067"/>
                </a:lnTo>
                <a:lnTo>
                  <a:pt x="378460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21" name="TextBox 31"/>
          <p:cNvSpPr txBox="1">
            <a:spLocks noChangeArrowheads="1"/>
          </p:cNvSpPr>
          <p:nvPr/>
        </p:nvSpPr>
        <p:spPr bwMode="auto">
          <a:xfrm>
            <a:off x="6158687" y="6175140"/>
            <a:ext cx="865036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М-5 «УРАЛ»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6857206" y="3201194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  <a:endParaRPr lang="ru-RU" sz="1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3" name="Прямоугольник 222"/>
          <p:cNvSpPr/>
          <p:nvPr/>
        </p:nvSpPr>
        <p:spPr>
          <a:xfrm>
            <a:off x="3630806" y="2957312"/>
            <a:ext cx="73501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870292" y="3353594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2479676" y="2553229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1303906" y="2658141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307105" y="3902809"/>
            <a:ext cx="81062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075640" y="4320529"/>
            <a:ext cx="112768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588121" y="4118640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pic>
        <p:nvPicPr>
          <p:cNvPr id="2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7229" y="375243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1064" y="379808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691" y="444628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3" name="Прямоугольник 232"/>
          <p:cNvSpPr/>
          <p:nvPr/>
        </p:nvSpPr>
        <p:spPr>
          <a:xfrm>
            <a:off x="7597524" y="5226586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pic>
        <p:nvPicPr>
          <p:cNvPr id="2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581" y="34757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041" y="30185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0372" y="2957312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Полилиния 5"/>
          <p:cNvSpPr/>
          <p:nvPr/>
        </p:nvSpPr>
        <p:spPr>
          <a:xfrm>
            <a:off x="9963150" y="6477794"/>
            <a:ext cx="314325" cy="19050"/>
          </a:xfrm>
          <a:custGeom>
            <a:avLst/>
            <a:gdLst>
              <a:gd name="connsiteX0" fmla="*/ 0 w 314325"/>
              <a:gd name="connsiteY0" fmla="*/ 19050 h 19050"/>
              <a:gd name="connsiteX1" fmla="*/ 314325 w 314325"/>
              <a:gd name="connsiteY1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4325" h="19050">
                <a:moveTo>
                  <a:pt x="0" y="19050"/>
                </a:moveTo>
                <a:lnTo>
                  <a:pt x="314325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7" name="Полилиния 6"/>
          <p:cNvSpPr/>
          <p:nvPr/>
        </p:nvSpPr>
        <p:spPr>
          <a:xfrm>
            <a:off x="9134475" y="3676650"/>
            <a:ext cx="552450" cy="66675"/>
          </a:xfrm>
          <a:custGeom>
            <a:avLst/>
            <a:gdLst>
              <a:gd name="connsiteX0" fmla="*/ 0 w 552450"/>
              <a:gd name="connsiteY0" fmla="*/ 0 h 66675"/>
              <a:gd name="connsiteX1" fmla="*/ 152400 w 552450"/>
              <a:gd name="connsiteY1" fmla="*/ 0 h 66675"/>
              <a:gd name="connsiteX2" fmla="*/ 285750 w 552450"/>
              <a:gd name="connsiteY2" fmla="*/ 0 h 66675"/>
              <a:gd name="connsiteX3" fmla="*/ 400050 w 552450"/>
              <a:gd name="connsiteY3" fmla="*/ 28575 h 66675"/>
              <a:gd name="connsiteX4" fmla="*/ 400050 w 552450"/>
              <a:gd name="connsiteY4" fmla="*/ 28575 h 66675"/>
              <a:gd name="connsiteX5" fmla="*/ 552450 w 552450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450" h="66675">
                <a:moveTo>
                  <a:pt x="0" y="0"/>
                </a:moveTo>
                <a:lnTo>
                  <a:pt x="152400" y="0"/>
                </a:lnTo>
                <a:lnTo>
                  <a:pt x="285750" y="0"/>
                </a:lnTo>
                <a:lnTo>
                  <a:pt x="400050" y="28575"/>
                </a:lnTo>
                <a:lnTo>
                  <a:pt x="400050" y="28575"/>
                </a:lnTo>
                <a:lnTo>
                  <a:pt x="552450" y="66675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1590675" y="5210175"/>
            <a:ext cx="266700" cy="819150"/>
          </a:xfrm>
          <a:custGeom>
            <a:avLst/>
            <a:gdLst>
              <a:gd name="connsiteX0" fmla="*/ 47625 w 266700"/>
              <a:gd name="connsiteY0" fmla="*/ 0 h 819150"/>
              <a:gd name="connsiteX1" fmla="*/ 0 w 266700"/>
              <a:gd name="connsiteY1" fmla="*/ 28575 h 819150"/>
              <a:gd name="connsiteX2" fmla="*/ 0 w 266700"/>
              <a:gd name="connsiteY2" fmla="*/ 142875 h 819150"/>
              <a:gd name="connsiteX3" fmla="*/ 19050 w 266700"/>
              <a:gd name="connsiteY3" fmla="*/ 247650 h 819150"/>
              <a:gd name="connsiteX4" fmla="*/ 66675 w 266700"/>
              <a:gd name="connsiteY4" fmla="*/ 304800 h 819150"/>
              <a:gd name="connsiteX5" fmla="*/ 95250 w 266700"/>
              <a:gd name="connsiteY5" fmla="*/ 381000 h 819150"/>
              <a:gd name="connsiteX6" fmla="*/ 104775 w 266700"/>
              <a:gd name="connsiteY6" fmla="*/ 533400 h 819150"/>
              <a:gd name="connsiteX7" fmla="*/ 123825 w 266700"/>
              <a:gd name="connsiteY7" fmla="*/ 676275 h 819150"/>
              <a:gd name="connsiteX8" fmla="*/ 171450 w 266700"/>
              <a:gd name="connsiteY8" fmla="*/ 733425 h 819150"/>
              <a:gd name="connsiteX9" fmla="*/ 238125 w 266700"/>
              <a:gd name="connsiteY9" fmla="*/ 790575 h 819150"/>
              <a:gd name="connsiteX10" fmla="*/ 266700 w 266700"/>
              <a:gd name="connsiteY10" fmla="*/ 81915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6700" h="819150">
                <a:moveTo>
                  <a:pt x="47625" y="0"/>
                </a:moveTo>
                <a:lnTo>
                  <a:pt x="0" y="28575"/>
                </a:lnTo>
                <a:lnTo>
                  <a:pt x="0" y="142875"/>
                </a:lnTo>
                <a:lnTo>
                  <a:pt x="19050" y="247650"/>
                </a:lnTo>
                <a:lnTo>
                  <a:pt x="66675" y="304800"/>
                </a:lnTo>
                <a:lnTo>
                  <a:pt x="95250" y="381000"/>
                </a:lnTo>
                <a:lnTo>
                  <a:pt x="104775" y="533400"/>
                </a:lnTo>
                <a:lnTo>
                  <a:pt x="123825" y="676275"/>
                </a:lnTo>
                <a:lnTo>
                  <a:pt x="171450" y="733425"/>
                </a:lnTo>
                <a:lnTo>
                  <a:pt x="238125" y="790575"/>
                </a:lnTo>
                <a:lnTo>
                  <a:pt x="266700" y="8191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352425" y="2438400"/>
            <a:ext cx="1200150" cy="609600"/>
          </a:xfrm>
          <a:custGeom>
            <a:avLst/>
            <a:gdLst>
              <a:gd name="connsiteX0" fmla="*/ 0 w 1200150"/>
              <a:gd name="connsiteY0" fmla="*/ 0 h 609600"/>
              <a:gd name="connsiteX1" fmla="*/ 142875 w 1200150"/>
              <a:gd name="connsiteY1" fmla="*/ 28575 h 609600"/>
              <a:gd name="connsiteX2" fmla="*/ 190500 w 1200150"/>
              <a:gd name="connsiteY2" fmla="*/ 123825 h 609600"/>
              <a:gd name="connsiteX3" fmla="*/ 247650 w 1200150"/>
              <a:gd name="connsiteY3" fmla="*/ 180975 h 609600"/>
              <a:gd name="connsiteX4" fmla="*/ 314325 w 1200150"/>
              <a:gd name="connsiteY4" fmla="*/ 295275 h 609600"/>
              <a:gd name="connsiteX5" fmla="*/ 371475 w 1200150"/>
              <a:gd name="connsiteY5" fmla="*/ 428625 h 609600"/>
              <a:gd name="connsiteX6" fmla="*/ 371475 w 1200150"/>
              <a:gd name="connsiteY6" fmla="*/ 428625 h 609600"/>
              <a:gd name="connsiteX7" fmla="*/ 495300 w 1200150"/>
              <a:gd name="connsiteY7" fmla="*/ 504825 h 609600"/>
              <a:gd name="connsiteX8" fmla="*/ 561975 w 1200150"/>
              <a:gd name="connsiteY8" fmla="*/ 542925 h 609600"/>
              <a:gd name="connsiteX9" fmla="*/ 714375 w 1200150"/>
              <a:gd name="connsiteY9" fmla="*/ 590550 h 609600"/>
              <a:gd name="connsiteX10" fmla="*/ 781050 w 1200150"/>
              <a:gd name="connsiteY10" fmla="*/ 609600 h 609600"/>
              <a:gd name="connsiteX11" fmla="*/ 914400 w 1200150"/>
              <a:gd name="connsiteY11" fmla="*/ 552450 h 609600"/>
              <a:gd name="connsiteX12" fmla="*/ 1000125 w 1200150"/>
              <a:gd name="connsiteY12" fmla="*/ 533400 h 609600"/>
              <a:gd name="connsiteX13" fmla="*/ 1095375 w 1200150"/>
              <a:gd name="connsiteY13" fmla="*/ 533400 h 609600"/>
              <a:gd name="connsiteX14" fmla="*/ 1095375 w 1200150"/>
              <a:gd name="connsiteY14" fmla="*/ 533400 h 609600"/>
              <a:gd name="connsiteX15" fmla="*/ 1171575 w 1200150"/>
              <a:gd name="connsiteY15" fmla="*/ 571500 h 609600"/>
              <a:gd name="connsiteX16" fmla="*/ 1200150 w 1200150"/>
              <a:gd name="connsiteY16" fmla="*/ 5715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00150" h="609600">
                <a:moveTo>
                  <a:pt x="0" y="0"/>
                </a:moveTo>
                <a:lnTo>
                  <a:pt x="142875" y="28575"/>
                </a:lnTo>
                <a:lnTo>
                  <a:pt x="190500" y="123825"/>
                </a:lnTo>
                <a:lnTo>
                  <a:pt x="247650" y="180975"/>
                </a:lnTo>
                <a:lnTo>
                  <a:pt x="314325" y="295275"/>
                </a:lnTo>
                <a:lnTo>
                  <a:pt x="371475" y="428625"/>
                </a:lnTo>
                <a:lnTo>
                  <a:pt x="371475" y="428625"/>
                </a:lnTo>
                <a:lnTo>
                  <a:pt x="495300" y="504825"/>
                </a:lnTo>
                <a:lnTo>
                  <a:pt x="561975" y="542925"/>
                </a:lnTo>
                <a:lnTo>
                  <a:pt x="714375" y="590550"/>
                </a:lnTo>
                <a:lnTo>
                  <a:pt x="781050" y="609600"/>
                </a:lnTo>
                <a:lnTo>
                  <a:pt x="914400" y="552450"/>
                </a:lnTo>
                <a:lnTo>
                  <a:pt x="1000125" y="533400"/>
                </a:lnTo>
                <a:lnTo>
                  <a:pt x="1095375" y="533400"/>
                </a:lnTo>
                <a:lnTo>
                  <a:pt x="1095375" y="533400"/>
                </a:lnTo>
                <a:lnTo>
                  <a:pt x="1171575" y="571500"/>
                </a:lnTo>
                <a:lnTo>
                  <a:pt x="1200150" y="57150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0" name="Полилиния 9"/>
          <p:cNvSpPr/>
          <p:nvPr/>
        </p:nvSpPr>
        <p:spPr>
          <a:xfrm>
            <a:off x="1533526" y="3000375"/>
            <a:ext cx="195484" cy="115358"/>
          </a:xfrm>
          <a:custGeom>
            <a:avLst/>
            <a:gdLst>
              <a:gd name="connsiteX0" fmla="*/ 0 w 200025"/>
              <a:gd name="connsiteY0" fmla="*/ 0 h 133350"/>
              <a:gd name="connsiteX1" fmla="*/ 57150 w 200025"/>
              <a:gd name="connsiteY1" fmla="*/ 9525 h 133350"/>
              <a:gd name="connsiteX2" fmla="*/ 123825 w 200025"/>
              <a:gd name="connsiteY2" fmla="*/ 19050 h 133350"/>
              <a:gd name="connsiteX3" fmla="*/ 161925 w 200025"/>
              <a:gd name="connsiteY3" fmla="*/ 66675 h 133350"/>
              <a:gd name="connsiteX4" fmla="*/ 200025 w 200025"/>
              <a:gd name="connsiteY4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025" h="133350">
                <a:moveTo>
                  <a:pt x="0" y="0"/>
                </a:moveTo>
                <a:lnTo>
                  <a:pt x="57150" y="9525"/>
                </a:lnTo>
                <a:lnTo>
                  <a:pt x="123825" y="19050"/>
                </a:lnTo>
                <a:lnTo>
                  <a:pt x="161925" y="66675"/>
                </a:lnTo>
                <a:lnTo>
                  <a:pt x="200025" y="1333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1" name="Полилиния 10"/>
          <p:cNvSpPr/>
          <p:nvPr/>
        </p:nvSpPr>
        <p:spPr>
          <a:xfrm>
            <a:off x="2447925" y="3133725"/>
            <a:ext cx="57150" cy="28575"/>
          </a:xfrm>
          <a:custGeom>
            <a:avLst/>
            <a:gdLst>
              <a:gd name="connsiteX0" fmla="*/ 57150 w 57150"/>
              <a:gd name="connsiteY0" fmla="*/ 28575 h 28575"/>
              <a:gd name="connsiteX1" fmla="*/ 0 w 57150"/>
              <a:gd name="connsiteY1" fmla="*/ 0 h 2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7150" h="28575">
                <a:moveTo>
                  <a:pt x="57150" y="28575"/>
                </a:moveTo>
                <a:lnTo>
                  <a:pt x="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37" name="Rectangle 58"/>
          <p:cNvSpPr>
            <a:spLocks noChangeArrowheads="1"/>
          </p:cNvSpPr>
          <p:nvPr/>
        </p:nvSpPr>
        <p:spPr bwMode="auto">
          <a:xfrm>
            <a:off x="388898" y="6172994"/>
            <a:ext cx="5404155" cy="50811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square" lIns="106934" tIns="53478" rIns="106934" bIns="53478">
            <a:spAutoFit/>
          </a:bodyPr>
          <a:lstStyle/>
          <a:p>
            <a:pPr algn="just" defTabSz="1032999"/>
            <a:r>
              <a:rPr lang="ru-RU" altLang="ru-RU" sz="1300" b="1" dirty="0">
                <a:solidFill>
                  <a:srgbClr val="000000"/>
                </a:solidFill>
              </a:rPr>
              <a:t>В 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готовности находится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174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пункта обогрева, из них:                                       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145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стационарных,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19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мобильных и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10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1300" b="1" dirty="0">
                <a:solidFill>
                  <a:srgbClr val="000000"/>
                </a:solidFill>
              </a:rPr>
              <a:t>подвижных пунктов 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обогрева.</a:t>
            </a:r>
            <a:endParaRPr lang="ru-RU" altLang="ru-RU" sz="1300" b="1" dirty="0">
              <a:solidFill>
                <a:srgbClr val="000000"/>
              </a:solidFill>
            </a:endParaRP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 bwMode="auto">
          <a:xfrm>
            <a:off x="9916203" y="533264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/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0" name="Text Box 149"/>
          <p:cNvSpPr txBox="1">
            <a:spLocks noChangeArrowheads="1"/>
          </p:cNvSpPr>
          <p:nvPr/>
        </p:nvSpPr>
        <p:spPr bwMode="auto">
          <a:xfrm>
            <a:off x="1701228" y="2852807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/>
              <a:t>735 км</a:t>
            </a:r>
          </a:p>
        </p:txBody>
      </p:sp>
      <p:sp>
        <p:nvSpPr>
          <p:cNvPr id="241" name="Text Box 149"/>
          <p:cNvSpPr txBox="1">
            <a:spLocks noChangeArrowheads="1"/>
          </p:cNvSpPr>
          <p:nvPr/>
        </p:nvSpPr>
        <p:spPr bwMode="auto">
          <a:xfrm>
            <a:off x="9159620" y="3470642"/>
            <a:ext cx="495334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729613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700" b="1" kern="0" dirty="0" smtClean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1168  км</a:t>
            </a:r>
            <a:endParaRPr lang="ru-RU" sz="1600" b="1" kern="0" dirty="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2" name="Text Box 149"/>
          <p:cNvSpPr txBox="1">
            <a:spLocks noChangeArrowheads="1"/>
          </p:cNvSpPr>
          <p:nvPr/>
        </p:nvSpPr>
        <p:spPr bwMode="auto">
          <a:xfrm>
            <a:off x="8549655" y="5529083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1280 </a:t>
            </a:r>
            <a:r>
              <a:rPr lang="ru-RU" dirty="0"/>
              <a:t>км</a:t>
            </a:r>
          </a:p>
        </p:txBody>
      </p:sp>
      <p:sp>
        <p:nvSpPr>
          <p:cNvPr id="243" name="Text Box 149"/>
          <p:cNvSpPr txBox="1">
            <a:spLocks noChangeArrowheads="1"/>
          </p:cNvSpPr>
          <p:nvPr/>
        </p:nvSpPr>
        <p:spPr bwMode="auto">
          <a:xfrm>
            <a:off x="7482795" y="5929927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1239 км</a:t>
            </a:r>
            <a:endParaRPr lang="ru-RU" dirty="0"/>
          </a:p>
        </p:txBody>
      </p:sp>
      <p:sp>
        <p:nvSpPr>
          <p:cNvPr id="249" name="Text Box 149"/>
          <p:cNvSpPr txBox="1">
            <a:spLocks noChangeArrowheads="1"/>
          </p:cNvSpPr>
          <p:nvPr/>
        </p:nvSpPr>
        <p:spPr bwMode="auto">
          <a:xfrm>
            <a:off x="1699419" y="5258898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137 км</a:t>
            </a:r>
            <a:endParaRPr lang="ru-RU" dirty="0"/>
          </a:p>
        </p:txBody>
      </p:sp>
      <p:sp>
        <p:nvSpPr>
          <p:cNvPr id="251" name="Text Box 149"/>
          <p:cNvSpPr txBox="1">
            <a:spLocks noChangeArrowheads="1"/>
          </p:cNvSpPr>
          <p:nvPr/>
        </p:nvSpPr>
        <p:spPr bwMode="auto">
          <a:xfrm>
            <a:off x="8648707" y="6253808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399 км</a:t>
            </a:r>
            <a:endParaRPr lang="ru-RU" dirty="0"/>
          </a:p>
        </p:txBody>
      </p:sp>
      <p:cxnSp>
        <p:nvCxnSpPr>
          <p:cNvPr id="13" name="Прямая со стрелкой 12"/>
          <p:cNvCxnSpPr>
            <a:endCxn id="9" idx="11"/>
          </p:cNvCxnSpPr>
          <p:nvPr/>
        </p:nvCxnSpPr>
        <p:spPr>
          <a:xfrm>
            <a:off x="931829" y="2439670"/>
            <a:ext cx="334996" cy="551180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7" name="Овал 256"/>
          <p:cNvSpPr>
            <a:spLocks noChangeAspect="1"/>
          </p:cNvSpPr>
          <p:nvPr/>
        </p:nvSpPr>
        <p:spPr bwMode="auto">
          <a:xfrm>
            <a:off x="682178" y="213313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 bwMode="auto">
          <a:xfrm>
            <a:off x="9120436" y="495169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60" name="Прямая со стрелкой 259"/>
          <p:cNvCxnSpPr>
            <a:endCxn id="5" idx="19"/>
          </p:cNvCxnSpPr>
          <p:nvPr/>
        </p:nvCxnSpPr>
        <p:spPr>
          <a:xfrm flipH="1">
            <a:off x="9135533" y="5277647"/>
            <a:ext cx="154032" cy="361153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 стрелкой 266"/>
          <p:cNvCxnSpPr>
            <a:endCxn id="8" idx="5"/>
          </p:cNvCxnSpPr>
          <p:nvPr/>
        </p:nvCxnSpPr>
        <p:spPr>
          <a:xfrm flipV="1">
            <a:off x="1099327" y="5591175"/>
            <a:ext cx="586598" cy="119242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Овал 269"/>
          <p:cNvSpPr>
            <a:spLocks noChangeAspect="1"/>
          </p:cNvSpPr>
          <p:nvPr/>
        </p:nvSpPr>
        <p:spPr bwMode="auto">
          <a:xfrm>
            <a:off x="745970" y="556676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71" name="Прямая со стрелкой 270"/>
          <p:cNvCxnSpPr>
            <a:stCxn id="331" idx="34"/>
            <a:endCxn id="4" idx="22"/>
          </p:cNvCxnSpPr>
          <p:nvPr/>
        </p:nvCxnSpPr>
        <p:spPr>
          <a:xfrm flipV="1">
            <a:off x="6219469" y="4695130"/>
            <a:ext cx="333767" cy="840986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Овал 271"/>
          <p:cNvSpPr>
            <a:spLocks noChangeAspect="1"/>
          </p:cNvSpPr>
          <p:nvPr/>
        </p:nvSpPr>
        <p:spPr bwMode="auto">
          <a:xfrm>
            <a:off x="5961063" y="553513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6692" y="270790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4" name="Прямоугольник 273"/>
          <p:cNvSpPr/>
          <p:nvPr/>
        </p:nvSpPr>
        <p:spPr>
          <a:xfrm>
            <a:off x="4752478" y="4748375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pic>
        <p:nvPicPr>
          <p:cNvPr id="16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4326" y="2717379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9" name="Прямоугольник 109"/>
          <p:cNvSpPr>
            <a:spLocks noChangeArrowheads="1"/>
          </p:cNvSpPr>
          <p:nvPr/>
        </p:nvSpPr>
        <p:spPr bwMode="auto">
          <a:xfrm>
            <a:off x="5780097" y="915194"/>
            <a:ext cx="3863030" cy="63225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Метель с </a:t>
            </a:r>
            <a:r>
              <a:rPr lang="ru-RU" sz="1200" b="1" dirty="0" smtClean="0">
                <a:solidFill>
                  <a:srgbClr val="000000"/>
                </a:solidFill>
              </a:rPr>
              <a:t>видимости </a:t>
            </a:r>
            <a:r>
              <a:rPr lang="ru-RU" sz="1200" b="1" dirty="0" smtClean="0">
                <a:solidFill>
                  <a:srgbClr val="000000"/>
                </a:solidFill>
              </a:rPr>
              <a:t>до 1000 метров и менее.</a:t>
            </a:r>
          </a:p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На </a:t>
            </a:r>
            <a:r>
              <a:rPr lang="ru-RU" sz="1200" b="1" dirty="0">
                <a:solidFill>
                  <a:srgbClr val="000000"/>
                </a:solidFill>
              </a:rPr>
              <a:t>дорогах </a:t>
            </a:r>
            <a:r>
              <a:rPr lang="ru-RU" sz="1200" b="1" dirty="0" smtClean="0">
                <a:solidFill>
                  <a:srgbClr val="000000"/>
                </a:solidFill>
              </a:rPr>
              <a:t>снежные заносы, снежная каша гололедица.</a:t>
            </a:r>
          </a:p>
        </p:txBody>
      </p:sp>
      <p:pic>
        <p:nvPicPr>
          <p:cNvPr id="170" name="Picture 2" descr="C:\Users\cuks-nach-mon\Desktop\214 (1)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5964" y="915194"/>
            <a:ext cx="285745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64010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794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63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4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4" y="14038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9" tIns="38574" rIns="77139" bIns="38574" anchor="ctr"/>
          <a:lstStyle/>
          <a:p>
            <a:pPr algn="ctr" defTabSz="773039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52" tIns="27465" rIns="54952" bIns="2746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71" tIns="38538" rIns="77071" bIns="3853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56" y="120173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1505"/>
              <a:ext cx="84232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1029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44503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808"/>
              <a:ext cx="640090" cy="18415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30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2" y="3701803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43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68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899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23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3"/>
              <a:ext cx="108579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0854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13"/>
              <a:ext cx="144314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50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25642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2223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4"/>
              <a:ext cx="73433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0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2" y="4836876"/>
              <a:ext cx="1095615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0" y="3414461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1" y="3428750"/>
              <a:ext cx="1702326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3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6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5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5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9" y="2093648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5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03675"/>
              <a:ext cx="9856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4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8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02" y="788988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08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76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25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02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081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7" tIns="38336" rIns="76657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50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7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07" y="1466850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88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26"/>
            <a:ext cx="1916112" cy="652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7" tIns="38318" rIns="76617" bIns="3831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декабре месяце 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76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6" y="6430986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5"/>
            <a:ext cx="1962150" cy="3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1" tIns="45544" rIns="91091" bIns="4554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19" y="3137487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20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2994" y="2668590"/>
            <a:ext cx="2151063" cy="210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60" tIns="35860" rIns="35860" bIns="358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233" name="Прямоугольник 109"/>
          <p:cNvSpPr>
            <a:spLocks noChangeArrowheads="1"/>
          </p:cNvSpPr>
          <p:nvPr/>
        </p:nvSpPr>
        <p:spPr bwMode="auto">
          <a:xfrm>
            <a:off x="5780097" y="991394"/>
            <a:ext cx="3863030" cy="63225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Метель с </a:t>
            </a:r>
            <a:r>
              <a:rPr lang="ru-RU" sz="1200" b="1" dirty="0" smtClean="0">
                <a:solidFill>
                  <a:srgbClr val="000000"/>
                </a:solidFill>
              </a:rPr>
              <a:t>видимости </a:t>
            </a:r>
            <a:r>
              <a:rPr lang="ru-RU" sz="1200" b="1" dirty="0" smtClean="0">
                <a:solidFill>
                  <a:srgbClr val="000000"/>
                </a:solidFill>
              </a:rPr>
              <a:t>до 1000 метров и менее.</a:t>
            </a:r>
          </a:p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На </a:t>
            </a:r>
            <a:r>
              <a:rPr lang="ru-RU" sz="1200" b="1" dirty="0">
                <a:solidFill>
                  <a:srgbClr val="000000"/>
                </a:solidFill>
              </a:rPr>
              <a:t>дорогах </a:t>
            </a:r>
            <a:r>
              <a:rPr lang="ru-RU" sz="1200" b="1" dirty="0" smtClean="0">
                <a:solidFill>
                  <a:srgbClr val="000000"/>
                </a:solidFill>
              </a:rPr>
              <a:t>снежные заносы, снежная каша гололедица.</a:t>
            </a:r>
          </a:p>
        </p:txBody>
      </p:sp>
      <p:pic>
        <p:nvPicPr>
          <p:cNvPr id="236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5964" y="991394"/>
            <a:ext cx="285745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60823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2836595"/>
            <a:ext cx="2663032" cy="2370807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85019"/>
            <a:ext cx="9517062" cy="60810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cxnSp>
        <p:nvCxnSpPr>
          <p:cNvPr id="137" name="Прямая соединительная линия 136"/>
          <p:cNvCxnSpPr/>
          <p:nvPr/>
        </p:nvCxnSpPr>
        <p:spPr>
          <a:xfrm flipV="1">
            <a:off x="5638006" y="3363926"/>
            <a:ext cx="3885409" cy="1589868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13" name="Text Box 182"/>
          <p:cNvSpPr txBox="1">
            <a:spLocks noChangeArrowheads="1"/>
          </p:cNvSpPr>
          <p:nvPr/>
        </p:nvSpPr>
        <p:spPr bwMode="auto">
          <a:xfrm>
            <a:off x="5790406" y="5207403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Альметьевск</a:t>
            </a:r>
          </a:p>
        </p:txBody>
      </p:sp>
      <p:pic>
        <p:nvPicPr>
          <p:cNvPr id="21515" name="Альметьевск.wmv">
            <a:hlinkClick r:id="" action="ppaction://media"/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927104"/>
            <a:ext cx="2673351" cy="181451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49" name="Text Box 149"/>
          <p:cNvSpPr txBox="1">
            <a:spLocks noChangeArrowheads="1"/>
          </p:cNvSpPr>
          <p:nvPr/>
        </p:nvSpPr>
        <p:spPr bwMode="auto">
          <a:xfrm>
            <a:off x="3106143" y="3371346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204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sp>
        <p:nvSpPr>
          <p:cNvPr id="63" name="Text Box 149"/>
          <p:cNvSpPr txBox="1">
            <a:spLocks noChangeArrowheads="1"/>
          </p:cNvSpPr>
          <p:nvPr/>
        </p:nvSpPr>
        <p:spPr bwMode="auto">
          <a:xfrm>
            <a:off x="2784363" y="3060432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199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pic>
        <p:nvPicPr>
          <p:cNvPr id="2151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4" t="94075" r="46655" b="3378"/>
          <a:stretch>
            <a:fillRect/>
          </a:stretch>
        </p:blipFill>
        <p:spPr bwMode="auto">
          <a:xfrm>
            <a:off x="3681424" y="6399215"/>
            <a:ext cx="1039813" cy="311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Полилиния 1"/>
          <p:cNvSpPr/>
          <p:nvPr/>
        </p:nvSpPr>
        <p:spPr>
          <a:xfrm>
            <a:off x="1748721" y="3438201"/>
            <a:ext cx="2075578" cy="2163293"/>
          </a:xfrm>
          <a:custGeom>
            <a:avLst/>
            <a:gdLst>
              <a:gd name="connsiteX0" fmla="*/ 982980 w 2240280"/>
              <a:gd name="connsiteY0" fmla="*/ 0 h 2186940"/>
              <a:gd name="connsiteX1" fmla="*/ 883920 w 2240280"/>
              <a:gd name="connsiteY1" fmla="*/ 144780 h 2186940"/>
              <a:gd name="connsiteX2" fmla="*/ 533400 w 2240280"/>
              <a:gd name="connsiteY2" fmla="*/ 525780 h 2186940"/>
              <a:gd name="connsiteX3" fmla="*/ 160020 w 2240280"/>
              <a:gd name="connsiteY3" fmla="*/ 960120 h 2186940"/>
              <a:gd name="connsiteX4" fmla="*/ 0 w 2240280"/>
              <a:gd name="connsiteY4" fmla="*/ 1127760 h 2186940"/>
              <a:gd name="connsiteX5" fmla="*/ 510540 w 2240280"/>
              <a:gd name="connsiteY5" fmla="*/ 1409700 h 2186940"/>
              <a:gd name="connsiteX6" fmla="*/ 396240 w 2240280"/>
              <a:gd name="connsiteY6" fmla="*/ 1699260 h 2186940"/>
              <a:gd name="connsiteX7" fmla="*/ 449580 w 2240280"/>
              <a:gd name="connsiteY7" fmla="*/ 1744980 h 2186940"/>
              <a:gd name="connsiteX8" fmla="*/ 708660 w 2240280"/>
              <a:gd name="connsiteY8" fmla="*/ 1767840 h 2186940"/>
              <a:gd name="connsiteX9" fmla="*/ 883920 w 2240280"/>
              <a:gd name="connsiteY9" fmla="*/ 1958340 h 2186940"/>
              <a:gd name="connsiteX10" fmla="*/ 952500 w 2240280"/>
              <a:gd name="connsiteY10" fmla="*/ 1981200 h 2186940"/>
              <a:gd name="connsiteX11" fmla="*/ 1356360 w 2240280"/>
              <a:gd name="connsiteY11" fmla="*/ 2049780 h 2186940"/>
              <a:gd name="connsiteX12" fmla="*/ 1440180 w 2240280"/>
              <a:gd name="connsiteY12" fmla="*/ 2080260 h 2186940"/>
              <a:gd name="connsiteX13" fmla="*/ 1577340 w 2240280"/>
              <a:gd name="connsiteY13" fmla="*/ 2186940 h 2186940"/>
              <a:gd name="connsiteX14" fmla="*/ 1653540 w 2240280"/>
              <a:gd name="connsiteY14" fmla="*/ 2087880 h 2186940"/>
              <a:gd name="connsiteX15" fmla="*/ 1729740 w 2240280"/>
              <a:gd name="connsiteY15" fmla="*/ 1996440 h 2186940"/>
              <a:gd name="connsiteX16" fmla="*/ 1744980 w 2240280"/>
              <a:gd name="connsiteY16" fmla="*/ 1790700 h 2186940"/>
              <a:gd name="connsiteX17" fmla="*/ 1821180 w 2240280"/>
              <a:gd name="connsiteY17" fmla="*/ 1623060 h 2186940"/>
              <a:gd name="connsiteX18" fmla="*/ 1958340 w 2240280"/>
              <a:gd name="connsiteY18" fmla="*/ 1577340 h 2186940"/>
              <a:gd name="connsiteX19" fmla="*/ 2087880 w 2240280"/>
              <a:gd name="connsiteY19" fmla="*/ 1569720 h 2186940"/>
              <a:gd name="connsiteX20" fmla="*/ 2240280 w 2240280"/>
              <a:gd name="connsiteY20" fmla="*/ 1394460 h 2186940"/>
              <a:gd name="connsiteX0" fmla="*/ 982980 w 2240280"/>
              <a:gd name="connsiteY0" fmla="*/ 0 h 2186940"/>
              <a:gd name="connsiteX1" fmla="*/ 883920 w 2240280"/>
              <a:gd name="connsiteY1" fmla="*/ 144780 h 2186940"/>
              <a:gd name="connsiteX2" fmla="*/ 533400 w 2240280"/>
              <a:gd name="connsiteY2" fmla="*/ 525780 h 2186940"/>
              <a:gd name="connsiteX3" fmla="*/ 160020 w 2240280"/>
              <a:gd name="connsiteY3" fmla="*/ 960120 h 2186940"/>
              <a:gd name="connsiteX4" fmla="*/ 0 w 2240280"/>
              <a:gd name="connsiteY4" fmla="*/ 1127760 h 2186940"/>
              <a:gd name="connsiteX5" fmla="*/ 510540 w 2240280"/>
              <a:gd name="connsiteY5" fmla="*/ 1409700 h 2186940"/>
              <a:gd name="connsiteX6" fmla="*/ 396240 w 2240280"/>
              <a:gd name="connsiteY6" fmla="*/ 1699260 h 2186940"/>
              <a:gd name="connsiteX7" fmla="*/ 449580 w 2240280"/>
              <a:gd name="connsiteY7" fmla="*/ 1744980 h 2186940"/>
              <a:gd name="connsiteX8" fmla="*/ 688278 w 2240280"/>
              <a:gd name="connsiteY8" fmla="*/ 1880900 h 2186940"/>
              <a:gd name="connsiteX9" fmla="*/ 883920 w 2240280"/>
              <a:gd name="connsiteY9" fmla="*/ 1958340 h 2186940"/>
              <a:gd name="connsiteX10" fmla="*/ 952500 w 2240280"/>
              <a:gd name="connsiteY10" fmla="*/ 1981200 h 2186940"/>
              <a:gd name="connsiteX11" fmla="*/ 1356360 w 2240280"/>
              <a:gd name="connsiteY11" fmla="*/ 2049780 h 2186940"/>
              <a:gd name="connsiteX12" fmla="*/ 1440180 w 2240280"/>
              <a:gd name="connsiteY12" fmla="*/ 2080260 h 2186940"/>
              <a:gd name="connsiteX13" fmla="*/ 1577340 w 2240280"/>
              <a:gd name="connsiteY13" fmla="*/ 2186940 h 2186940"/>
              <a:gd name="connsiteX14" fmla="*/ 1653540 w 2240280"/>
              <a:gd name="connsiteY14" fmla="*/ 2087880 h 2186940"/>
              <a:gd name="connsiteX15" fmla="*/ 1729740 w 2240280"/>
              <a:gd name="connsiteY15" fmla="*/ 1996440 h 2186940"/>
              <a:gd name="connsiteX16" fmla="*/ 1744980 w 2240280"/>
              <a:gd name="connsiteY16" fmla="*/ 1790700 h 2186940"/>
              <a:gd name="connsiteX17" fmla="*/ 1821180 w 2240280"/>
              <a:gd name="connsiteY17" fmla="*/ 1623060 h 2186940"/>
              <a:gd name="connsiteX18" fmla="*/ 1958340 w 2240280"/>
              <a:gd name="connsiteY18" fmla="*/ 1577340 h 2186940"/>
              <a:gd name="connsiteX19" fmla="*/ 2087880 w 2240280"/>
              <a:gd name="connsiteY19" fmla="*/ 1569720 h 2186940"/>
              <a:gd name="connsiteX20" fmla="*/ 2240280 w 2240280"/>
              <a:gd name="connsiteY20" fmla="*/ 1394460 h 2186940"/>
              <a:gd name="connsiteX0" fmla="*/ 982980 w 2240280"/>
              <a:gd name="connsiteY0" fmla="*/ 0 h 2186940"/>
              <a:gd name="connsiteX1" fmla="*/ 883920 w 2240280"/>
              <a:gd name="connsiteY1" fmla="*/ 144780 h 2186940"/>
              <a:gd name="connsiteX2" fmla="*/ 533400 w 2240280"/>
              <a:gd name="connsiteY2" fmla="*/ 525780 h 2186940"/>
              <a:gd name="connsiteX3" fmla="*/ 160020 w 2240280"/>
              <a:gd name="connsiteY3" fmla="*/ 960120 h 2186940"/>
              <a:gd name="connsiteX4" fmla="*/ 0 w 2240280"/>
              <a:gd name="connsiteY4" fmla="*/ 1127760 h 2186940"/>
              <a:gd name="connsiteX5" fmla="*/ 418823 w 2240280"/>
              <a:gd name="connsiteY5" fmla="*/ 1428543 h 2186940"/>
              <a:gd name="connsiteX6" fmla="*/ 396240 w 2240280"/>
              <a:gd name="connsiteY6" fmla="*/ 1699260 h 2186940"/>
              <a:gd name="connsiteX7" fmla="*/ 449580 w 2240280"/>
              <a:gd name="connsiteY7" fmla="*/ 1744980 h 2186940"/>
              <a:gd name="connsiteX8" fmla="*/ 688278 w 2240280"/>
              <a:gd name="connsiteY8" fmla="*/ 1880900 h 2186940"/>
              <a:gd name="connsiteX9" fmla="*/ 883920 w 2240280"/>
              <a:gd name="connsiteY9" fmla="*/ 1958340 h 2186940"/>
              <a:gd name="connsiteX10" fmla="*/ 952500 w 2240280"/>
              <a:gd name="connsiteY10" fmla="*/ 1981200 h 2186940"/>
              <a:gd name="connsiteX11" fmla="*/ 1356360 w 2240280"/>
              <a:gd name="connsiteY11" fmla="*/ 2049780 h 2186940"/>
              <a:gd name="connsiteX12" fmla="*/ 1440180 w 2240280"/>
              <a:gd name="connsiteY12" fmla="*/ 2080260 h 2186940"/>
              <a:gd name="connsiteX13" fmla="*/ 1577340 w 2240280"/>
              <a:gd name="connsiteY13" fmla="*/ 2186940 h 2186940"/>
              <a:gd name="connsiteX14" fmla="*/ 1653540 w 2240280"/>
              <a:gd name="connsiteY14" fmla="*/ 2087880 h 2186940"/>
              <a:gd name="connsiteX15" fmla="*/ 1729740 w 2240280"/>
              <a:gd name="connsiteY15" fmla="*/ 1996440 h 2186940"/>
              <a:gd name="connsiteX16" fmla="*/ 1744980 w 2240280"/>
              <a:gd name="connsiteY16" fmla="*/ 1790700 h 2186940"/>
              <a:gd name="connsiteX17" fmla="*/ 1821180 w 2240280"/>
              <a:gd name="connsiteY17" fmla="*/ 1623060 h 2186940"/>
              <a:gd name="connsiteX18" fmla="*/ 1958340 w 2240280"/>
              <a:gd name="connsiteY18" fmla="*/ 1577340 h 2186940"/>
              <a:gd name="connsiteX19" fmla="*/ 2087880 w 2240280"/>
              <a:gd name="connsiteY19" fmla="*/ 1569720 h 2186940"/>
              <a:gd name="connsiteX20" fmla="*/ 2240280 w 2240280"/>
              <a:gd name="connsiteY20" fmla="*/ 1394460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21180 w 2403077"/>
              <a:gd name="connsiteY17" fmla="*/ 1623060 h 2186940"/>
              <a:gd name="connsiteX18" fmla="*/ 1958340 w 2403077"/>
              <a:gd name="connsiteY18" fmla="*/ 1577340 h 2186940"/>
              <a:gd name="connsiteX19" fmla="*/ 2087880 w 2403077"/>
              <a:gd name="connsiteY19" fmla="*/ 1569720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21180 w 2403077"/>
              <a:gd name="connsiteY17" fmla="*/ 1623060 h 2186940"/>
              <a:gd name="connsiteX18" fmla="*/ 1958340 w 2403077"/>
              <a:gd name="connsiteY18" fmla="*/ 157734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21180 w 2403077"/>
              <a:gd name="connsiteY17" fmla="*/ 1623060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853512 w 2403077"/>
              <a:gd name="connsiteY16" fmla="*/ 1847231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51446 w 2403077"/>
              <a:gd name="connsiteY15" fmla="*/ 2024705 h 2186940"/>
              <a:gd name="connsiteX16" fmla="*/ 1853512 w 2403077"/>
              <a:gd name="connsiteY16" fmla="*/ 1847231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1137004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51446 w 2403077"/>
              <a:gd name="connsiteY15" fmla="*/ 2024705 h 2186940"/>
              <a:gd name="connsiteX16" fmla="*/ 1853512 w 2403077"/>
              <a:gd name="connsiteY16" fmla="*/ 1847231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49253"/>
              <a:gd name="connsiteX1" fmla="*/ 883920 w 2403077"/>
              <a:gd name="connsiteY1" fmla="*/ 144780 h 2149253"/>
              <a:gd name="connsiteX2" fmla="*/ 533400 w 2403077"/>
              <a:gd name="connsiteY2" fmla="*/ 525780 h 2149253"/>
              <a:gd name="connsiteX3" fmla="*/ 160020 w 2403077"/>
              <a:gd name="connsiteY3" fmla="*/ 960120 h 2149253"/>
              <a:gd name="connsiteX4" fmla="*/ 0 w 2403077"/>
              <a:gd name="connsiteY4" fmla="*/ 1127760 h 2149253"/>
              <a:gd name="connsiteX5" fmla="*/ 418823 w 2403077"/>
              <a:gd name="connsiteY5" fmla="*/ 1428543 h 2149253"/>
              <a:gd name="connsiteX6" fmla="*/ 396240 w 2403077"/>
              <a:gd name="connsiteY6" fmla="*/ 1699260 h 2149253"/>
              <a:gd name="connsiteX7" fmla="*/ 449580 w 2403077"/>
              <a:gd name="connsiteY7" fmla="*/ 1744980 h 2149253"/>
              <a:gd name="connsiteX8" fmla="*/ 688278 w 2403077"/>
              <a:gd name="connsiteY8" fmla="*/ 1880900 h 2149253"/>
              <a:gd name="connsiteX9" fmla="*/ 883920 w 2403077"/>
              <a:gd name="connsiteY9" fmla="*/ 1958340 h 2149253"/>
              <a:gd name="connsiteX10" fmla="*/ 1137004 w 2403077"/>
              <a:gd name="connsiteY10" fmla="*/ 1981200 h 2149253"/>
              <a:gd name="connsiteX11" fmla="*/ 1356360 w 2403077"/>
              <a:gd name="connsiteY11" fmla="*/ 2049780 h 2149253"/>
              <a:gd name="connsiteX12" fmla="*/ 1440180 w 2403077"/>
              <a:gd name="connsiteY12" fmla="*/ 2080260 h 2149253"/>
              <a:gd name="connsiteX13" fmla="*/ 1544781 w 2403077"/>
              <a:gd name="connsiteY13" fmla="*/ 2149253 h 2149253"/>
              <a:gd name="connsiteX14" fmla="*/ 1653540 w 2403077"/>
              <a:gd name="connsiteY14" fmla="*/ 2087880 h 2149253"/>
              <a:gd name="connsiteX15" fmla="*/ 1751446 w 2403077"/>
              <a:gd name="connsiteY15" fmla="*/ 2024705 h 2149253"/>
              <a:gd name="connsiteX16" fmla="*/ 1853512 w 2403077"/>
              <a:gd name="connsiteY16" fmla="*/ 1847231 h 2149253"/>
              <a:gd name="connsiteX17" fmla="*/ 1875446 w 2403077"/>
              <a:gd name="connsiteY17" fmla="*/ 1641904 h 2149253"/>
              <a:gd name="connsiteX18" fmla="*/ 1958340 w 2403077"/>
              <a:gd name="connsiteY18" fmla="*/ 1520810 h 2149253"/>
              <a:gd name="connsiteX19" fmla="*/ 2087880 w 2403077"/>
              <a:gd name="connsiteY19" fmla="*/ 1503768 h 2149253"/>
              <a:gd name="connsiteX20" fmla="*/ 2403077 w 2403077"/>
              <a:gd name="connsiteY20" fmla="*/ 1385038 h 2149253"/>
              <a:gd name="connsiteX0" fmla="*/ 1134924 w 2403077"/>
              <a:gd name="connsiteY0" fmla="*/ 0 h 2139831"/>
              <a:gd name="connsiteX1" fmla="*/ 883920 w 2403077"/>
              <a:gd name="connsiteY1" fmla="*/ 135358 h 2139831"/>
              <a:gd name="connsiteX2" fmla="*/ 533400 w 2403077"/>
              <a:gd name="connsiteY2" fmla="*/ 516358 h 2139831"/>
              <a:gd name="connsiteX3" fmla="*/ 160020 w 2403077"/>
              <a:gd name="connsiteY3" fmla="*/ 950698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1134924 w 2403077"/>
              <a:gd name="connsiteY0" fmla="*/ 0 h 2139831"/>
              <a:gd name="connsiteX1" fmla="*/ 775388 w 2403077"/>
              <a:gd name="connsiteY1" fmla="*/ 342635 h 2139831"/>
              <a:gd name="connsiteX2" fmla="*/ 533400 w 2403077"/>
              <a:gd name="connsiteY2" fmla="*/ 516358 h 2139831"/>
              <a:gd name="connsiteX3" fmla="*/ 160020 w 2403077"/>
              <a:gd name="connsiteY3" fmla="*/ 950698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1134924 w 2403077"/>
              <a:gd name="connsiteY0" fmla="*/ 0 h 2139831"/>
              <a:gd name="connsiteX1" fmla="*/ 775388 w 2403077"/>
              <a:gd name="connsiteY1" fmla="*/ 342635 h 2139831"/>
              <a:gd name="connsiteX2" fmla="*/ 815582 w 2403077"/>
              <a:gd name="connsiteY2" fmla="*/ 535202 h 2139831"/>
              <a:gd name="connsiteX3" fmla="*/ 160020 w 2403077"/>
              <a:gd name="connsiteY3" fmla="*/ 950698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1134924 w 2403077"/>
              <a:gd name="connsiteY0" fmla="*/ 0 h 2139831"/>
              <a:gd name="connsiteX1" fmla="*/ 775388 w 2403077"/>
              <a:gd name="connsiteY1" fmla="*/ 342635 h 2139831"/>
              <a:gd name="connsiteX2" fmla="*/ 815582 w 2403077"/>
              <a:gd name="connsiteY2" fmla="*/ 535202 h 2139831"/>
              <a:gd name="connsiteX3" fmla="*/ 637559 w 2403077"/>
              <a:gd name="connsiteY3" fmla="*/ 733999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738683 w 2006836"/>
              <a:gd name="connsiteY0" fmla="*/ 0 h 2139831"/>
              <a:gd name="connsiteX1" fmla="*/ 379147 w 2006836"/>
              <a:gd name="connsiteY1" fmla="*/ 342635 h 2139831"/>
              <a:gd name="connsiteX2" fmla="*/ 419341 w 2006836"/>
              <a:gd name="connsiteY2" fmla="*/ 535202 h 2139831"/>
              <a:gd name="connsiteX3" fmla="*/ 241318 w 2006836"/>
              <a:gd name="connsiteY3" fmla="*/ 733999 h 2139831"/>
              <a:gd name="connsiteX4" fmla="*/ 146416 w 2006836"/>
              <a:gd name="connsiteY4" fmla="*/ 1005278 h 2139831"/>
              <a:gd name="connsiteX5" fmla="*/ 22582 w 2006836"/>
              <a:gd name="connsiteY5" fmla="*/ 1419121 h 2139831"/>
              <a:gd name="connsiteX6" fmla="*/ -1 w 2006836"/>
              <a:gd name="connsiteY6" fmla="*/ 1689838 h 2139831"/>
              <a:gd name="connsiteX7" fmla="*/ 53339 w 2006836"/>
              <a:gd name="connsiteY7" fmla="*/ 1735558 h 2139831"/>
              <a:gd name="connsiteX8" fmla="*/ 292037 w 2006836"/>
              <a:gd name="connsiteY8" fmla="*/ 1871478 h 2139831"/>
              <a:gd name="connsiteX9" fmla="*/ 487679 w 2006836"/>
              <a:gd name="connsiteY9" fmla="*/ 1948918 h 2139831"/>
              <a:gd name="connsiteX10" fmla="*/ 740763 w 2006836"/>
              <a:gd name="connsiteY10" fmla="*/ 1971778 h 2139831"/>
              <a:gd name="connsiteX11" fmla="*/ 960119 w 2006836"/>
              <a:gd name="connsiteY11" fmla="*/ 2040358 h 2139831"/>
              <a:gd name="connsiteX12" fmla="*/ 1043939 w 2006836"/>
              <a:gd name="connsiteY12" fmla="*/ 2070838 h 2139831"/>
              <a:gd name="connsiteX13" fmla="*/ 1148540 w 2006836"/>
              <a:gd name="connsiteY13" fmla="*/ 2139831 h 2139831"/>
              <a:gd name="connsiteX14" fmla="*/ 1257299 w 2006836"/>
              <a:gd name="connsiteY14" fmla="*/ 2078458 h 2139831"/>
              <a:gd name="connsiteX15" fmla="*/ 1355205 w 2006836"/>
              <a:gd name="connsiteY15" fmla="*/ 2015283 h 2139831"/>
              <a:gd name="connsiteX16" fmla="*/ 1457271 w 2006836"/>
              <a:gd name="connsiteY16" fmla="*/ 1837809 h 2139831"/>
              <a:gd name="connsiteX17" fmla="*/ 1479205 w 2006836"/>
              <a:gd name="connsiteY17" fmla="*/ 1632482 h 2139831"/>
              <a:gd name="connsiteX18" fmla="*/ 1562099 w 2006836"/>
              <a:gd name="connsiteY18" fmla="*/ 1511388 h 2139831"/>
              <a:gd name="connsiteX19" fmla="*/ 1691639 w 2006836"/>
              <a:gd name="connsiteY19" fmla="*/ 1494346 h 2139831"/>
              <a:gd name="connsiteX20" fmla="*/ 2006836 w 2006836"/>
              <a:gd name="connsiteY20" fmla="*/ 1375616 h 2139831"/>
              <a:gd name="connsiteX0" fmla="*/ 738684 w 2006837"/>
              <a:gd name="connsiteY0" fmla="*/ 0 h 2139831"/>
              <a:gd name="connsiteX1" fmla="*/ 379148 w 2006837"/>
              <a:gd name="connsiteY1" fmla="*/ 342635 h 2139831"/>
              <a:gd name="connsiteX2" fmla="*/ 419342 w 2006837"/>
              <a:gd name="connsiteY2" fmla="*/ 535202 h 2139831"/>
              <a:gd name="connsiteX3" fmla="*/ 241319 w 2006837"/>
              <a:gd name="connsiteY3" fmla="*/ 733999 h 2139831"/>
              <a:gd name="connsiteX4" fmla="*/ 146417 w 2006837"/>
              <a:gd name="connsiteY4" fmla="*/ 1005278 h 2139831"/>
              <a:gd name="connsiteX5" fmla="*/ 22583 w 2006837"/>
              <a:gd name="connsiteY5" fmla="*/ 1419121 h 2139831"/>
              <a:gd name="connsiteX6" fmla="*/ 0 w 2006837"/>
              <a:gd name="connsiteY6" fmla="*/ 1689838 h 2139831"/>
              <a:gd name="connsiteX7" fmla="*/ 53340 w 2006837"/>
              <a:gd name="connsiteY7" fmla="*/ 1735558 h 2139831"/>
              <a:gd name="connsiteX8" fmla="*/ 292038 w 2006837"/>
              <a:gd name="connsiteY8" fmla="*/ 1871478 h 2139831"/>
              <a:gd name="connsiteX9" fmla="*/ 487680 w 2006837"/>
              <a:gd name="connsiteY9" fmla="*/ 1948918 h 2139831"/>
              <a:gd name="connsiteX10" fmla="*/ 740764 w 2006837"/>
              <a:gd name="connsiteY10" fmla="*/ 1971778 h 2139831"/>
              <a:gd name="connsiteX11" fmla="*/ 960120 w 2006837"/>
              <a:gd name="connsiteY11" fmla="*/ 2040358 h 2139831"/>
              <a:gd name="connsiteX12" fmla="*/ 1043940 w 2006837"/>
              <a:gd name="connsiteY12" fmla="*/ 2070838 h 2139831"/>
              <a:gd name="connsiteX13" fmla="*/ 1148541 w 2006837"/>
              <a:gd name="connsiteY13" fmla="*/ 2139831 h 2139831"/>
              <a:gd name="connsiteX14" fmla="*/ 1257300 w 2006837"/>
              <a:gd name="connsiteY14" fmla="*/ 2078458 h 2139831"/>
              <a:gd name="connsiteX15" fmla="*/ 1355206 w 2006837"/>
              <a:gd name="connsiteY15" fmla="*/ 2015283 h 2139831"/>
              <a:gd name="connsiteX16" fmla="*/ 1457272 w 2006837"/>
              <a:gd name="connsiteY16" fmla="*/ 1837809 h 2139831"/>
              <a:gd name="connsiteX17" fmla="*/ 1479206 w 2006837"/>
              <a:gd name="connsiteY17" fmla="*/ 1632482 h 2139831"/>
              <a:gd name="connsiteX18" fmla="*/ 1562100 w 2006837"/>
              <a:gd name="connsiteY18" fmla="*/ 1511388 h 2139831"/>
              <a:gd name="connsiteX19" fmla="*/ 1691640 w 2006837"/>
              <a:gd name="connsiteY19" fmla="*/ 1494346 h 2139831"/>
              <a:gd name="connsiteX20" fmla="*/ 2006837 w 2006837"/>
              <a:gd name="connsiteY20" fmla="*/ 1375616 h 2139831"/>
              <a:gd name="connsiteX0" fmla="*/ 954871 w 2223024"/>
              <a:gd name="connsiteY0" fmla="*/ 0 h 2139831"/>
              <a:gd name="connsiteX1" fmla="*/ 595335 w 2223024"/>
              <a:gd name="connsiteY1" fmla="*/ 342635 h 2139831"/>
              <a:gd name="connsiteX2" fmla="*/ 635529 w 2223024"/>
              <a:gd name="connsiteY2" fmla="*/ 535202 h 2139831"/>
              <a:gd name="connsiteX3" fmla="*/ 457506 w 2223024"/>
              <a:gd name="connsiteY3" fmla="*/ 733999 h 2139831"/>
              <a:gd name="connsiteX4" fmla="*/ 362604 w 2223024"/>
              <a:gd name="connsiteY4" fmla="*/ 1005278 h 2139831"/>
              <a:gd name="connsiteX5" fmla="*/ 0 w 2223024"/>
              <a:gd name="connsiteY5" fmla="*/ 1381434 h 2139831"/>
              <a:gd name="connsiteX6" fmla="*/ 216187 w 2223024"/>
              <a:gd name="connsiteY6" fmla="*/ 1689838 h 2139831"/>
              <a:gd name="connsiteX7" fmla="*/ 269527 w 2223024"/>
              <a:gd name="connsiteY7" fmla="*/ 1735558 h 2139831"/>
              <a:gd name="connsiteX8" fmla="*/ 508225 w 2223024"/>
              <a:gd name="connsiteY8" fmla="*/ 1871478 h 2139831"/>
              <a:gd name="connsiteX9" fmla="*/ 703867 w 2223024"/>
              <a:gd name="connsiteY9" fmla="*/ 1948918 h 2139831"/>
              <a:gd name="connsiteX10" fmla="*/ 956951 w 2223024"/>
              <a:gd name="connsiteY10" fmla="*/ 1971778 h 2139831"/>
              <a:gd name="connsiteX11" fmla="*/ 1176307 w 2223024"/>
              <a:gd name="connsiteY11" fmla="*/ 2040358 h 2139831"/>
              <a:gd name="connsiteX12" fmla="*/ 1260127 w 2223024"/>
              <a:gd name="connsiteY12" fmla="*/ 2070838 h 2139831"/>
              <a:gd name="connsiteX13" fmla="*/ 1364728 w 2223024"/>
              <a:gd name="connsiteY13" fmla="*/ 2139831 h 2139831"/>
              <a:gd name="connsiteX14" fmla="*/ 1473487 w 2223024"/>
              <a:gd name="connsiteY14" fmla="*/ 2078458 h 2139831"/>
              <a:gd name="connsiteX15" fmla="*/ 1571393 w 2223024"/>
              <a:gd name="connsiteY15" fmla="*/ 2015283 h 2139831"/>
              <a:gd name="connsiteX16" fmla="*/ 1673459 w 2223024"/>
              <a:gd name="connsiteY16" fmla="*/ 1837809 h 2139831"/>
              <a:gd name="connsiteX17" fmla="*/ 1695393 w 2223024"/>
              <a:gd name="connsiteY17" fmla="*/ 1632482 h 2139831"/>
              <a:gd name="connsiteX18" fmla="*/ 1778287 w 2223024"/>
              <a:gd name="connsiteY18" fmla="*/ 1511388 h 2139831"/>
              <a:gd name="connsiteX19" fmla="*/ 1907827 w 2223024"/>
              <a:gd name="connsiteY19" fmla="*/ 1494346 h 2139831"/>
              <a:gd name="connsiteX20" fmla="*/ 2223024 w 2223024"/>
              <a:gd name="connsiteY20" fmla="*/ 1375616 h 2139831"/>
              <a:gd name="connsiteX0" fmla="*/ 1096838 w 2364991"/>
              <a:gd name="connsiteY0" fmla="*/ 0 h 2139831"/>
              <a:gd name="connsiteX1" fmla="*/ 737302 w 2364991"/>
              <a:gd name="connsiteY1" fmla="*/ 342635 h 2139831"/>
              <a:gd name="connsiteX2" fmla="*/ 777496 w 2364991"/>
              <a:gd name="connsiteY2" fmla="*/ 535202 h 2139831"/>
              <a:gd name="connsiteX3" fmla="*/ 599473 w 2364991"/>
              <a:gd name="connsiteY3" fmla="*/ 733999 h 2139831"/>
              <a:gd name="connsiteX4" fmla="*/ 504571 w 2364991"/>
              <a:gd name="connsiteY4" fmla="*/ 1005278 h 2139831"/>
              <a:gd name="connsiteX5" fmla="*/ 141967 w 2364991"/>
              <a:gd name="connsiteY5" fmla="*/ 1381434 h 2139831"/>
              <a:gd name="connsiteX6" fmla="*/ 0 w 2364991"/>
              <a:gd name="connsiteY6" fmla="*/ 1586199 h 2139831"/>
              <a:gd name="connsiteX7" fmla="*/ 411494 w 2364991"/>
              <a:gd name="connsiteY7" fmla="*/ 1735558 h 2139831"/>
              <a:gd name="connsiteX8" fmla="*/ 650192 w 2364991"/>
              <a:gd name="connsiteY8" fmla="*/ 1871478 h 2139831"/>
              <a:gd name="connsiteX9" fmla="*/ 845834 w 2364991"/>
              <a:gd name="connsiteY9" fmla="*/ 1948918 h 2139831"/>
              <a:gd name="connsiteX10" fmla="*/ 1098918 w 2364991"/>
              <a:gd name="connsiteY10" fmla="*/ 1971778 h 2139831"/>
              <a:gd name="connsiteX11" fmla="*/ 1318274 w 2364991"/>
              <a:gd name="connsiteY11" fmla="*/ 2040358 h 2139831"/>
              <a:gd name="connsiteX12" fmla="*/ 1402094 w 2364991"/>
              <a:gd name="connsiteY12" fmla="*/ 2070838 h 2139831"/>
              <a:gd name="connsiteX13" fmla="*/ 1506695 w 2364991"/>
              <a:gd name="connsiteY13" fmla="*/ 2139831 h 2139831"/>
              <a:gd name="connsiteX14" fmla="*/ 1615454 w 2364991"/>
              <a:gd name="connsiteY14" fmla="*/ 2078458 h 2139831"/>
              <a:gd name="connsiteX15" fmla="*/ 1713360 w 2364991"/>
              <a:gd name="connsiteY15" fmla="*/ 2015283 h 2139831"/>
              <a:gd name="connsiteX16" fmla="*/ 1815426 w 2364991"/>
              <a:gd name="connsiteY16" fmla="*/ 1837809 h 2139831"/>
              <a:gd name="connsiteX17" fmla="*/ 1837360 w 2364991"/>
              <a:gd name="connsiteY17" fmla="*/ 1632482 h 2139831"/>
              <a:gd name="connsiteX18" fmla="*/ 1920254 w 2364991"/>
              <a:gd name="connsiteY18" fmla="*/ 1511388 h 2139831"/>
              <a:gd name="connsiteX19" fmla="*/ 2049794 w 2364991"/>
              <a:gd name="connsiteY19" fmla="*/ 1494346 h 2139831"/>
              <a:gd name="connsiteX20" fmla="*/ 2364991 w 2364991"/>
              <a:gd name="connsiteY20" fmla="*/ 1375616 h 213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64991" h="2139831">
                <a:moveTo>
                  <a:pt x="1096838" y="0"/>
                </a:moveTo>
                <a:lnTo>
                  <a:pt x="737302" y="342635"/>
                </a:lnTo>
                <a:lnTo>
                  <a:pt x="777496" y="535202"/>
                </a:lnTo>
                <a:lnTo>
                  <a:pt x="599473" y="733999"/>
                </a:lnTo>
                <a:lnTo>
                  <a:pt x="504571" y="1005278"/>
                </a:lnTo>
                <a:cubicBezTo>
                  <a:pt x="343909" y="1171491"/>
                  <a:pt x="183245" y="1243486"/>
                  <a:pt x="141967" y="1381434"/>
                </a:cubicBezTo>
                <a:lnTo>
                  <a:pt x="0" y="1586199"/>
                </a:lnTo>
                <a:cubicBezTo>
                  <a:pt x="55407" y="1625775"/>
                  <a:pt x="411494" y="1706088"/>
                  <a:pt x="411494" y="1735558"/>
                </a:cubicBezTo>
                <a:lnTo>
                  <a:pt x="650192" y="1871478"/>
                </a:lnTo>
                <a:lnTo>
                  <a:pt x="845834" y="1948918"/>
                </a:lnTo>
                <a:lnTo>
                  <a:pt x="1098918" y="1971778"/>
                </a:lnTo>
                <a:lnTo>
                  <a:pt x="1318274" y="2040358"/>
                </a:lnTo>
                <a:cubicBezTo>
                  <a:pt x="1392242" y="2065014"/>
                  <a:pt x="1365301" y="2052442"/>
                  <a:pt x="1402094" y="2070838"/>
                </a:cubicBezTo>
                <a:lnTo>
                  <a:pt x="1506695" y="2139831"/>
                </a:lnTo>
                <a:lnTo>
                  <a:pt x="1615454" y="2078458"/>
                </a:lnTo>
                <a:lnTo>
                  <a:pt x="1713360" y="2015283"/>
                </a:lnTo>
                <a:lnTo>
                  <a:pt x="1815426" y="1837809"/>
                </a:lnTo>
                <a:lnTo>
                  <a:pt x="1837360" y="1632482"/>
                </a:lnTo>
                <a:lnTo>
                  <a:pt x="1920254" y="1511388"/>
                </a:lnTo>
                <a:lnTo>
                  <a:pt x="2049794" y="1494346"/>
                </a:lnTo>
                <a:lnTo>
                  <a:pt x="2364991" y="1375616"/>
                </a:lnTo>
              </a:path>
            </a:pathLst>
          </a:custGeom>
          <a:noFill/>
          <a:ln w="31750" cap="flat" cmpd="sng" algn="ctr">
            <a:solidFill>
              <a:srgbClr val="009A46"/>
            </a:solidFill>
            <a:prstDash val="solid"/>
          </a:ln>
          <a:effectLst/>
        </p:spPr>
        <p:txBody>
          <a:bodyPr lIns="91235" tIns="45616" rIns="91235" bIns="45616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700" kern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АЛЬМЕТЬЕВСКОГО РАЙОНА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50807" y="6461191"/>
            <a:ext cx="1688825" cy="403100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3876" tIns="31941" rIns="63876" bIns="31941" anchor="ctr" anchorCtr="1">
            <a:spAutoFit/>
          </a:bodyPr>
          <a:lstStyle/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33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км</a:t>
            </a:r>
          </a:p>
        </p:txBody>
      </p:sp>
      <p:sp>
        <p:nvSpPr>
          <p:cNvPr id="39" name="Text Box 149"/>
          <p:cNvSpPr txBox="1">
            <a:spLocks noChangeArrowheads="1"/>
          </p:cNvSpPr>
          <p:nvPr/>
        </p:nvSpPr>
        <p:spPr bwMode="auto">
          <a:xfrm>
            <a:off x="3517305" y="3763735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219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sp>
        <p:nvSpPr>
          <p:cNvPr id="40" name="Text Box 149"/>
          <p:cNvSpPr txBox="1">
            <a:spLocks noChangeArrowheads="1"/>
          </p:cNvSpPr>
          <p:nvPr/>
        </p:nvSpPr>
        <p:spPr bwMode="auto">
          <a:xfrm>
            <a:off x="3681424" y="4201893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221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" name="TextBox 67"/>
          <p:cNvSpPr txBox="1"/>
          <p:nvPr/>
        </p:nvSpPr>
        <p:spPr>
          <a:xfrm>
            <a:off x="9622595" y="2797434"/>
            <a:ext cx="837990" cy="31499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603" tIns="54304" rIns="108603" bIns="54304">
            <a:spAutoFit/>
          </a:bodyPr>
          <a:lstStyle/>
          <a:p>
            <a:pPr defTabSz="108775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239 км</a:t>
            </a:r>
          </a:p>
        </p:txBody>
      </p:sp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17062" y="762794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sp>
        <p:nvSpPr>
          <p:cNvPr id="125" name="Прямоугольник 214"/>
          <p:cNvSpPr>
            <a:spLocks noChangeArrowheads="1"/>
          </p:cNvSpPr>
          <p:nvPr/>
        </p:nvSpPr>
        <p:spPr bwMode="auto">
          <a:xfrm>
            <a:off x="22237" y="846138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7" name="Полилиния 6"/>
          <p:cNvSpPr/>
          <p:nvPr/>
        </p:nvSpPr>
        <p:spPr>
          <a:xfrm>
            <a:off x="2752725" y="3476625"/>
            <a:ext cx="285750" cy="228600"/>
          </a:xfrm>
          <a:custGeom>
            <a:avLst/>
            <a:gdLst>
              <a:gd name="connsiteX0" fmla="*/ 0 w 285750"/>
              <a:gd name="connsiteY0" fmla="*/ 0 h 228600"/>
              <a:gd name="connsiteX1" fmla="*/ 285750 w 285750"/>
              <a:gd name="connsiteY1" fmla="*/ 22860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5750" h="228600">
                <a:moveTo>
                  <a:pt x="0" y="0"/>
                </a:moveTo>
                <a:lnTo>
                  <a:pt x="285750" y="228600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51" tIns="45624" rIns="91251" bIns="45624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3381376" y="3914776"/>
            <a:ext cx="209550" cy="428625"/>
          </a:xfrm>
          <a:custGeom>
            <a:avLst/>
            <a:gdLst>
              <a:gd name="connsiteX0" fmla="*/ 0 w 180975"/>
              <a:gd name="connsiteY0" fmla="*/ 0 h 295275"/>
              <a:gd name="connsiteX1" fmla="*/ 95250 w 180975"/>
              <a:gd name="connsiteY1" fmla="*/ 47625 h 295275"/>
              <a:gd name="connsiteX2" fmla="*/ 180975 w 180975"/>
              <a:gd name="connsiteY2" fmla="*/ 295275 h 295275"/>
              <a:gd name="connsiteX0" fmla="*/ 0 w 123825"/>
              <a:gd name="connsiteY0" fmla="*/ 0 h 266700"/>
              <a:gd name="connsiteX1" fmla="*/ 38100 w 123825"/>
              <a:gd name="connsiteY1" fmla="*/ 19050 h 266700"/>
              <a:gd name="connsiteX2" fmla="*/ 123825 w 123825"/>
              <a:gd name="connsiteY2" fmla="*/ 266700 h 266700"/>
              <a:gd name="connsiteX0" fmla="*/ 0 w 209550"/>
              <a:gd name="connsiteY0" fmla="*/ 0 h 428625"/>
              <a:gd name="connsiteX1" fmla="*/ 38100 w 209550"/>
              <a:gd name="connsiteY1" fmla="*/ 19050 h 428625"/>
              <a:gd name="connsiteX2" fmla="*/ 209550 w 209550"/>
              <a:gd name="connsiteY2" fmla="*/ 42862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" h="428625">
                <a:moveTo>
                  <a:pt x="0" y="0"/>
                </a:moveTo>
                <a:lnTo>
                  <a:pt x="38100" y="19050"/>
                </a:lnTo>
                <a:lnTo>
                  <a:pt x="209550" y="428625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51" tIns="45624" rIns="91251" bIns="45624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511" name="TextBox 31"/>
          <p:cNvSpPr txBox="1">
            <a:spLocks noChangeArrowheads="1"/>
          </p:cNvSpPr>
          <p:nvPr/>
        </p:nvSpPr>
        <p:spPr bwMode="auto">
          <a:xfrm>
            <a:off x="1344535" y="4142305"/>
            <a:ext cx="2036841" cy="225907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71" tIns="28041" rIns="56071" bIns="28041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>
                <a:solidFill>
                  <a:srgbClr val="000000"/>
                </a:solidFill>
              </a:rPr>
              <a:t>Р-239 «КАЗАНЬ-ОРЕНБУРГ»</a:t>
            </a:r>
          </a:p>
        </p:txBody>
      </p:sp>
      <p:pic>
        <p:nvPicPr>
          <p:cNvPr id="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80" y="1158213"/>
            <a:ext cx="3015469" cy="1546098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94866575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4526" y="2753899"/>
            <a:ext cx="2649536" cy="1383037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3" name="Picture 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5599" y="4178784"/>
            <a:ext cx="2648463" cy="1150457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72722"/>
            <a:ext cx="9517062" cy="60868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13" name="Text Box 182"/>
          <p:cNvSpPr txBox="1">
            <a:spLocks noChangeArrowheads="1"/>
          </p:cNvSpPr>
          <p:nvPr/>
        </p:nvSpPr>
        <p:spPr bwMode="auto">
          <a:xfrm>
            <a:off x="5600700" y="4834736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 smtClean="0">
                <a:solidFill>
                  <a:srgbClr val="000000"/>
                </a:solidFill>
                <a:cs typeface="Times New Roman" pitchFamily="18" charset="0"/>
              </a:rPr>
              <a:t>с. </a:t>
            </a:r>
            <a:r>
              <a:rPr lang="ru-RU" altLang="ru-RU" b="1" dirty="0" err="1" smtClean="0">
                <a:solidFill>
                  <a:srgbClr val="000000"/>
                </a:solidFill>
                <a:cs typeface="Times New Roman" pitchFamily="18" charset="0"/>
              </a:rPr>
              <a:t>Исергапово</a:t>
            </a:r>
            <a:endParaRPr lang="ru-RU" altLang="ru-RU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21518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4" t="94075" r="46655" b="3378"/>
          <a:stretch>
            <a:fillRect/>
          </a:stretch>
        </p:blipFill>
        <p:spPr bwMode="auto">
          <a:xfrm>
            <a:off x="3681424" y="6399215"/>
            <a:ext cx="1039813" cy="311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БАВЛИНСКОГО РАЙОНА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50807" y="6461191"/>
            <a:ext cx="1688825" cy="403100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3876" tIns="31941" rIns="63876" bIns="31941" anchor="ctr" anchorCtr="1">
            <a:spAutoFit/>
          </a:bodyPr>
          <a:lstStyle/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33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км</a:t>
            </a:r>
          </a:p>
        </p:txBody>
      </p:sp>
      <p:sp>
        <p:nvSpPr>
          <p:cNvPr id="40" name="Text Box 149"/>
          <p:cNvSpPr txBox="1">
            <a:spLocks noChangeArrowheads="1"/>
          </p:cNvSpPr>
          <p:nvPr/>
        </p:nvSpPr>
        <p:spPr bwMode="auto">
          <a:xfrm>
            <a:off x="4952269" y="4453739"/>
            <a:ext cx="613863" cy="251779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 smtClean="0">
                <a:solidFill>
                  <a:sysClr val="window" lastClr="FFFFFF"/>
                </a:solidFill>
              </a:rPr>
              <a:t>361 </a:t>
            </a:r>
            <a:r>
              <a:rPr lang="ru-RU" sz="1100" b="1" kern="0" dirty="0">
                <a:solidFill>
                  <a:sysClr val="window" lastClr="FFFFFF"/>
                </a:solidFill>
              </a:rPr>
              <a:t>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10711" y="814388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sp>
        <p:nvSpPr>
          <p:cNvPr id="8" name="Полилиния 7"/>
          <p:cNvSpPr/>
          <p:nvPr/>
        </p:nvSpPr>
        <p:spPr>
          <a:xfrm>
            <a:off x="5409406" y="4040985"/>
            <a:ext cx="555637" cy="841380"/>
          </a:xfrm>
          <a:custGeom>
            <a:avLst/>
            <a:gdLst>
              <a:gd name="connsiteX0" fmla="*/ 0 w 180975"/>
              <a:gd name="connsiteY0" fmla="*/ 0 h 295275"/>
              <a:gd name="connsiteX1" fmla="*/ 95250 w 180975"/>
              <a:gd name="connsiteY1" fmla="*/ 47625 h 295275"/>
              <a:gd name="connsiteX2" fmla="*/ 180975 w 180975"/>
              <a:gd name="connsiteY2" fmla="*/ 295275 h 295275"/>
              <a:gd name="connsiteX0" fmla="*/ 0 w 123825"/>
              <a:gd name="connsiteY0" fmla="*/ 0 h 266700"/>
              <a:gd name="connsiteX1" fmla="*/ 38100 w 123825"/>
              <a:gd name="connsiteY1" fmla="*/ 19050 h 266700"/>
              <a:gd name="connsiteX2" fmla="*/ 123825 w 123825"/>
              <a:gd name="connsiteY2" fmla="*/ 266700 h 266700"/>
              <a:gd name="connsiteX0" fmla="*/ 0 w 209550"/>
              <a:gd name="connsiteY0" fmla="*/ 0 h 428625"/>
              <a:gd name="connsiteX1" fmla="*/ 38100 w 209550"/>
              <a:gd name="connsiteY1" fmla="*/ 19050 h 428625"/>
              <a:gd name="connsiteX2" fmla="*/ 209550 w 209550"/>
              <a:gd name="connsiteY2" fmla="*/ 42862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" h="428625">
                <a:moveTo>
                  <a:pt x="0" y="0"/>
                </a:moveTo>
                <a:lnTo>
                  <a:pt x="38100" y="19050"/>
                </a:lnTo>
                <a:lnTo>
                  <a:pt x="209550" y="428625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51" tIns="45624" rIns="91251" bIns="45624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511" name="TextBox 31"/>
          <p:cNvSpPr txBox="1">
            <a:spLocks noChangeArrowheads="1"/>
          </p:cNvSpPr>
          <p:nvPr/>
        </p:nvSpPr>
        <p:spPr bwMode="auto">
          <a:xfrm>
            <a:off x="6084888" y="4079372"/>
            <a:ext cx="2036841" cy="225907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71" tIns="28041" rIns="56071" bIns="28041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>
                <a:solidFill>
                  <a:srgbClr val="000000"/>
                </a:solidFill>
              </a:rPr>
              <a:t>Р-239 «КАЗАНЬ-ОРЕНБУРГ»</a:t>
            </a: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888" y="3419475"/>
            <a:ext cx="19050" cy="19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0" name="Text Box 182"/>
          <p:cNvSpPr txBox="1">
            <a:spLocks noChangeArrowheads="1"/>
          </p:cNvSpPr>
          <p:nvPr/>
        </p:nvSpPr>
        <p:spPr bwMode="auto">
          <a:xfrm>
            <a:off x="4229457" y="3419475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 smtClean="0">
                <a:solidFill>
                  <a:srgbClr val="000000"/>
                </a:solidFill>
                <a:cs typeface="Times New Roman" pitchFamily="18" charset="0"/>
              </a:rPr>
              <a:t>г. Бавлы</a:t>
            </a:r>
            <a:endParaRPr lang="ru-RU" altLang="ru-RU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5267325" y="3609975"/>
            <a:ext cx="666750" cy="1200150"/>
          </a:xfrm>
          <a:custGeom>
            <a:avLst/>
            <a:gdLst>
              <a:gd name="connsiteX0" fmla="*/ 0 w 666750"/>
              <a:gd name="connsiteY0" fmla="*/ 342900 h 1200150"/>
              <a:gd name="connsiteX1" fmla="*/ 485775 w 666750"/>
              <a:gd name="connsiteY1" fmla="*/ 142875 h 1200150"/>
              <a:gd name="connsiteX2" fmla="*/ 657225 w 666750"/>
              <a:gd name="connsiteY2" fmla="*/ 0 h 1200150"/>
              <a:gd name="connsiteX3" fmla="*/ 666750 w 666750"/>
              <a:gd name="connsiteY3" fmla="*/ 1200150 h 1200150"/>
              <a:gd name="connsiteX4" fmla="*/ 666750 w 666750"/>
              <a:gd name="connsiteY4" fmla="*/ 12001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750" h="1200150">
                <a:moveTo>
                  <a:pt x="0" y="342900"/>
                </a:moveTo>
                <a:lnTo>
                  <a:pt x="485775" y="142875"/>
                </a:lnTo>
                <a:lnTo>
                  <a:pt x="657225" y="0"/>
                </a:lnTo>
                <a:lnTo>
                  <a:pt x="666750" y="1200150"/>
                </a:lnTo>
                <a:lnTo>
                  <a:pt x="666750" y="1200150"/>
                </a:lnTo>
              </a:path>
            </a:pathLst>
          </a:custGeom>
          <a:noFill/>
          <a:ln w="31750" cap="flat" cmpd="sng" algn="ctr">
            <a:solidFill>
              <a:srgbClr val="009A46"/>
            </a:solidFill>
            <a:prstDash val="solid"/>
          </a:ln>
          <a:effectLst/>
        </p:spPr>
        <p:txBody>
          <a:bodyPr lIns="91235" tIns="45616" rIns="91235" bIns="45616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 sz="1700" kern="0">
              <a:solidFill>
                <a:srgbClr val="000000"/>
              </a:solidFill>
              <a:latin typeface="Calibri"/>
            </a:endParaRPr>
          </a:p>
        </p:txBody>
      </p:sp>
      <p:cxnSp>
        <p:nvCxnSpPr>
          <p:cNvPr id="34" name="Прямая соединительная линия 33"/>
          <p:cNvCxnSpPr/>
          <p:nvPr/>
        </p:nvCxnSpPr>
        <p:spPr>
          <a:xfrm flipV="1">
            <a:off x="5409406" y="3364011"/>
            <a:ext cx="4114358" cy="563711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единительная линия 34"/>
          <p:cNvCxnSpPr/>
          <p:nvPr/>
        </p:nvCxnSpPr>
        <p:spPr>
          <a:xfrm flipV="1">
            <a:off x="6095206" y="4389326"/>
            <a:ext cx="3428554" cy="939915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Бавлинский МР Р-239 361 км зима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9534526" y="1133475"/>
            <a:ext cx="2649536" cy="156703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sp>
        <p:nvSpPr>
          <p:cNvPr id="31" name="Прямоугольник 214"/>
          <p:cNvSpPr>
            <a:spLocks noChangeArrowheads="1"/>
          </p:cNvSpPr>
          <p:nvPr/>
        </p:nvSpPr>
        <p:spPr bwMode="auto">
          <a:xfrm>
            <a:off x="22237" y="846138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9622595" y="2797434"/>
            <a:ext cx="837990" cy="31499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603" tIns="54304" rIns="108603" bIns="54304">
            <a:spAutoFit/>
          </a:bodyPr>
          <a:lstStyle/>
          <a:p>
            <a:pPr defTabSz="108775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239 км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9622596" y="2797432"/>
            <a:ext cx="837990" cy="294432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705" tIns="54352" rIns="108705" bIns="54352">
            <a:spAutoFit/>
          </a:bodyPr>
          <a:lstStyle/>
          <a:p>
            <a:pPr defTabSz="1087194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350 км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9564968" y="4136937"/>
            <a:ext cx="837990" cy="294432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705" tIns="54352" rIns="108705" bIns="54352">
            <a:spAutoFit/>
          </a:bodyPr>
          <a:lstStyle/>
          <a:p>
            <a:pPr defTabSz="1087194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375 км</a:t>
            </a:r>
          </a:p>
        </p:txBody>
      </p:sp>
      <p:pic>
        <p:nvPicPr>
          <p:cNvPr id="28" name="Picture 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80" y="1158213"/>
            <a:ext cx="3015469" cy="1546098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8940817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2200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7"/>
            </p:par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video>
              <p:cMediaNode vol="80000">
                <p:cTn id="13" repeatCount="indefinite" fill="hold" display="0">
                  <p:stCondLst>
                    <p:cond delay="indefinite"/>
                  </p:stCondLst>
                </p:cTn>
                <p:tgtEl>
                  <p:spTgt spid="41"/>
                </p:tgtEl>
              </p:cMediaNode>
            </p:vide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37" y="762791"/>
            <a:ext cx="9517061" cy="6096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cxnSp>
        <p:nvCxnSpPr>
          <p:cNvPr id="137" name="Прямая соединительная линия 136"/>
          <p:cNvCxnSpPr/>
          <p:nvPr/>
        </p:nvCxnSpPr>
        <p:spPr>
          <a:xfrm flipV="1">
            <a:off x="5066279" y="3363925"/>
            <a:ext cx="4457136" cy="955270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51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4" t="94075" r="46655" b="3378"/>
          <a:stretch>
            <a:fillRect/>
          </a:stretch>
        </p:blipFill>
        <p:spPr bwMode="auto">
          <a:xfrm>
            <a:off x="3681424" y="6399215"/>
            <a:ext cx="1039813" cy="311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БУГУЛЬМИНСКОГО РАЙОНА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68730" y="6399215"/>
            <a:ext cx="1688722" cy="403060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3876" tIns="31941" rIns="63876" bIns="31941" anchor="ctr" anchorCtr="1">
            <a:spAutoFit/>
          </a:bodyPr>
          <a:lstStyle/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</a:t>
            </a:r>
            <a:r>
              <a:rPr lang="ru-RU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17062" y="762794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sp>
        <p:nvSpPr>
          <p:cNvPr id="8" name="Полилиния 7"/>
          <p:cNvSpPr/>
          <p:nvPr/>
        </p:nvSpPr>
        <p:spPr>
          <a:xfrm flipH="1">
            <a:off x="4866482" y="3859667"/>
            <a:ext cx="466724" cy="721859"/>
          </a:xfrm>
          <a:custGeom>
            <a:avLst/>
            <a:gdLst>
              <a:gd name="connsiteX0" fmla="*/ 0 w 180975"/>
              <a:gd name="connsiteY0" fmla="*/ 0 h 295275"/>
              <a:gd name="connsiteX1" fmla="*/ 95250 w 180975"/>
              <a:gd name="connsiteY1" fmla="*/ 47625 h 295275"/>
              <a:gd name="connsiteX2" fmla="*/ 180975 w 180975"/>
              <a:gd name="connsiteY2" fmla="*/ 295275 h 295275"/>
              <a:gd name="connsiteX0" fmla="*/ 0 w 123825"/>
              <a:gd name="connsiteY0" fmla="*/ 0 h 266700"/>
              <a:gd name="connsiteX1" fmla="*/ 38100 w 123825"/>
              <a:gd name="connsiteY1" fmla="*/ 19050 h 266700"/>
              <a:gd name="connsiteX2" fmla="*/ 123825 w 123825"/>
              <a:gd name="connsiteY2" fmla="*/ 266700 h 266700"/>
              <a:gd name="connsiteX0" fmla="*/ 0 w 209550"/>
              <a:gd name="connsiteY0" fmla="*/ 0 h 428625"/>
              <a:gd name="connsiteX1" fmla="*/ 38100 w 209550"/>
              <a:gd name="connsiteY1" fmla="*/ 19050 h 428625"/>
              <a:gd name="connsiteX2" fmla="*/ 209550 w 209550"/>
              <a:gd name="connsiteY2" fmla="*/ 42862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" h="428625">
                <a:moveTo>
                  <a:pt x="0" y="0"/>
                </a:moveTo>
                <a:lnTo>
                  <a:pt x="38100" y="19050"/>
                </a:lnTo>
                <a:lnTo>
                  <a:pt x="209550" y="428625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51" tIns="45624" rIns="91251" bIns="45624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201330" y="3705961"/>
            <a:ext cx="864949" cy="210459"/>
          </a:xfrm>
          <a:prstGeom prst="rect">
            <a:avLst/>
          </a:prstGeom>
          <a:solidFill>
            <a:srgbClr val="4F81BD">
              <a:lumMod val="40000"/>
              <a:lumOff val="60000"/>
            </a:srgbClr>
          </a:solidFill>
          <a:ln w="9525">
            <a:solidFill>
              <a:sysClr val="windowText" lastClr="000000"/>
            </a:solidFill>
            <a:miter lim="800000"/>
            <a:headEnd/>
            <a:tailEnd/>
          </a:ln>
        </p:spPr>
        <p:txBody>
          <a:bodyPr wrap="none" lIns="56023" tIns="28012" rIns="56023" bIns="28012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kern="0" dirty="0"/>
              <a:t>М-5 «УРАЛ»</a:t>
            </a:r>
          </a:p>
        </p:txBody>
      </p:sp>
      <p:sp>
        <p:nvSpPr>
          <p:cNvPr id="30" name="Text Box 182"/>
          <p:cNvSpPr txBox="1">
            <a:spLocks noChangeArrowheads="1"/>
          </p:cNvSpPr>
          <p:nvPr/>
        </p:nvSpPr>
        <p:spPr bwMode="auto">
          <a:xfrm>
            <a:off x="6830219" y="3249062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 smtClean="0">
                <a:solidFill>
                  <a:srgbClr val="000000"/>
                </a:solidFill>
                <a:cs typeface="Times New Roman" pitchFamily="18" charset="0"/>
              </a:rPr>
              <a:t>Бавлы</a:t>
            </a:r>
            <a:endParaRPr lang="ru-RU" altLang="ru-RU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34" name="Бугульминский 1249-1253 км.wmv">
            <a:hlinkClick r:id="" action="ppaction://media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516268" y="1061244"/>
            <a:ext cx="2651126" cy="211137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sp>
        <p:nvSpPr>
          <p:cNvPr id="35" name="Text Box 149"/>
          <p:cNvSpPr txBox="1">
            <a:spLocks noChangeArrowheads="1"/>
          </p:cNvSpPr>
          <p:nvPr/>
        </p:nvSpPr>
        <p:spPr bwMode="auto">
          <a:xfrm>
            <a:off x="4106321" y="4460114"/>
            <a:ext cx="674398" cy="24277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94" tIns="36394" rIns="72794" bIns="36394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933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 smtClean="0">
                <a:solidFill>
                  <a:prstClr val="white"/>
                </a:solidFill>
              </a:rPr>
              <a:t>1249 </a:t>
            </a:r>
            <a:r>
              <a:rPr lang="ru-RU" sz="1100" b="1" kern="0" dirty="0">
                <a:solidFill>
                  <a:prstClr val="white"/>
                </a:solidFill>
              </a:rPr>
              <a:t>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sp>
        <p:nvSpPr>
          <p:cNvPr id="37" name="Text Box 149"/>
          <p:cNvSpPr txBox="1">
            <a:spLocks noChangeArrowheads="1"/>
          </p:cNvSpPr>
          <p:nvPr/>
        </p:nvSpPr>
        <p:spPr bwMode="auto">
          <a:xfrm>
            <a:off x="5330320" y="3708375"/>
            <a:ext cx="674398" cy="24277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94" tIns="36394" rIns="72794" bIns="36394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933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 smtClean="0">
                <a:solidFill>
                  <a:prstClr val="white"/>
                </a:solidFill>
              </a:rPr>
              <a:t>1253 </a:t>
            </a:r>
            <a:r>
              <a:rPr lang="ru-RU" sz="1100" b="1" kern="0" dirty="0">
                <a:solidFill>
                  <a:prstClr val="white"/>
                </a:solidFill>
              </a:rPr>
              <a:t>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867275" y="2914650"/>
            <a:ext cx="1809750" cy="3009900"/>
          </a:xfrm>
          <a:custGeom>
            <a:avLst/>
            <a:gdLst>
              <a:gd name="connsiteX0" fmla="*/ 0 w 1809750"/>
              <a:gd name="connsiteY0" fmla="*/ 1743075 h 3009900"/>
              <a:gd name="connsiteX1" fmla="*/ 266700 w 1809750"/>
              <a:gd name="connsiteY1" fmla="*/ 2495550 h 3009900"/>
              <a:gd name="connsiteX2" fmla="*/ 790575 w 1809750"/>
              <a:gd name="connsiteY2" fmla="*/ 3009900 h 3009900"/>
              <a:gd name="connsiteX3" fmla="*/ 857250 w 1809750"/>
              <a:gd name="connsiteY3" fmla="*/ 2905125 h 3009900"/>
              <a:gd name="connsiteX4" fmla="*/ 733425 w 1809750"/>
              <a:gd name="connsiteY4" fmla="*/ 2514600 h 3009900"/>
              <a:gd name="connsiteX5" fmla="*/ 981075 w 1809750"/>
              <a:gd name="connsiteY5" fmla="*/ 1990725 h 3009900"/>
              <a:gd name="connsiteX6" fmla="*/ 1181100 w 1809750"/>
              <a:gd name="connsiteY6" fmla="*/ 1800225 h 3009900"/>
              <a:gd name="connsiteX7" fmla="*/ 1362075 w 1809750"/>
              <a:gd name="connsiteY7" fmla="*/ 1695450 h 3009900"/>
              <a:gd name="connsiteX8" fmla="*/ 1504950 w 1809750"/>
              <a:gd name="connsiteY8" fmla="*/ 1771650 h 3009900"/>
              <a:gd name="connsiteX9" fmla="*/ 1809750 w 1809750"/>
              <a:gd name="connsiteY9" fmla="*/ 1257300 h 3009900"/>
              <a:gd name="connsiteX10" fmla="*/ 1676400 w 1809750"/>
              <a:gd name="connsiteY10" fmla="*/ 1247775 h 3009900"/>
              <a:gd name="connsiteX11" fmla="*/ 1543050 w 1809750"/>
              <a:gd name="connsiteY11" fmla="*/ 981075 h 3009900"/>
              <a:gd name="connsiteX12" fmla="*/ 1809750 w 1809750"/>
              <a:gd name="connsiteY12" fmla="*/ 571500 h 3009900"/>
              <a:gd name="connsiteX13" fmla="*/ 1057275 w 1809750"/>
              <a:gd name="connsiteY13" fmla="*/ 0 h 300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09750" h="3009900">
                <a:moveTo>
                  <a:pt x="0" y="1743075"/>
                </a:moveTo>
                <a:lnTo>
                  <a:pt x="266700" y="2495550"/>
                </a:lnTo>
                <a:lnTo>
                  <a:pt x="790575" y="3009900"/>
                </a:lnTo>
                <a:lnTo>
                  <a:pt x="857250" y="2905125"/>
                </a:lnTo>
                <a:lnTo>
                  <a:pt x="733425" y="2514600"/>
                </a:lnTo>
                <a:lnTo>
                  <a:pt x="981075" y="1990725"/>
                </a:lnTo>
                <a:lnTo>
                  <a:pt x="1181100" y="1800225"/>
                </a:lnTo>
                <a:lnTo>
                  <a:pt x="1362075" y="1695450"/>
                </a:lnTo>
                <a:lnTo>
                  <a:pt x="1504950" y="1771650"/>
                </a:lnTo>
                <a:lnTo>
                  <a:pt x="1809750" y="1257300"/>
                </a:lnTo>
                <a:lnTo>
                  <a:pt x="1676400" y="1247775"/>
                </a:lnTo>
                <a:lnTo>
                  <a:pt x="1543050" y="981075"/>
                </a:lnTo>
                <a:lnTo>
                  <a:pt x="1809750" y="571500"/>
                </a:lnTo>
                <a:lnTo>
                  <a:pt x="1057275" y="0"/>
                </a:lnTo>
              </a:path>
            </a:pathLst>
          </a:custGeom>
          <a:noFill/>
          <a:ln w="31750" cap="flat" cmpd="sng" algn="ctr">
            <a:solidFill>
              <a:srgbClr val="009A46"/>
            </a:solidFill>
            <a:prstDash val="solid"/>
          </a:ln>
          <a:effectLst/>
        </p:spPr>
        <p:txBody>
          <a:bodyPr lIns="91235" tIns="45616" rIns="91235" bIns="45616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 sz="1700" kern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1513" name="Text Box 182"/>
          <p:cNvSpPr txBox="1">
            <a:spLocks noChangeArrowheads="1"/>
          </p:cNvSpPr>
          <p:nvPr/>
        </p:nvSpPr>
        <p:spPr bwMode="auto">
          <a:xfrm>
            <a:off x="5333206" y="4319195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 err="1" smtClean="0">
                <a:solidFill>
                  <a:srgbClr val="000000"/>
                </a:solidFill>
                <a:cs typeface="Times New Roman" pitchFamily="18" charset="0"/>
              </a:rPr>
              <a:t>Ключевка</a:t>
            </a:r>
            <a:endParaRPr lang="ru-RU" altLang="ru-RU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4" name="Прямоугольник 214"/>
          <p:cNvSpPr>
            <a:spLocks noChangeArrowheads="1"/>
          </p:cNvSpPr>
          <p:nvPr/>
        </p:nvSpPr>
        <p:spPr bwMode="auto">
          <a:xfrm>
            <a:off x="22237" y="846138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pic>
        <p:nvPicPr>
          <p:cNvPr id="26" name="Picture 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4206" y="3172619"/>
            <a:ext cx="2609057" cy="2156623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" name="TextBox 26"/>
          <p:cNvSpPr txBox="1"/>
          <p:nvPr/>
        </p:nvSpPr>
        <p:spPr>
          <a:xfrm>
            <a:off x="9622596" y="3340490"/>
            <a:ext cx="837990" cy="294230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509" tIns="54252" rIns="108509" bIns="54252">
            <a:spAutoFit/>
          </a:bodyPr>
          <a:lstStyle/>
          <a:p>
            <a:pPr defTabSz="108668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1250 км</a:t>
            </a:r>
          </a:p>
        </p:txBody>
      </p:sp>
      <p:pic>
        <p:nvPicPr>
          <p:cNvPr id="28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80" y="1158213"/>
            <a:ext cx="3015469" cy="1546098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113344161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927168" y="6568733"/>
            <a:ext cx="1015868" cy="366267"/>
          </a:xfrm>
        </p:spPr>
        <p:txBody>
          <a:bodyPr/>
          <a:lstStyle/>
          <a:p>
            <a:pPr>
              <a:defRPr/>
            </a:pPr>
            <a:fld id="{F91421C6-0024-4A2E-8FEF-3083E064C2B5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p:sp>
        <p:nvSpPr>
          <p:cNvPr id="4" name="Заголовок 1"/>
          <p:cNvSpPr txBox="1">
            <a:spLocks/>
          </p:cNvSpPr>
          <p:nvPr/>
        </p:nvSpPr>
        <p:spPr bwMode="auto">
          <a:xfrm>
            <a:off x="-10583" y="2119"/>
            <a:ext cx="12200996" cy="68384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/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 marL="742950" indent="-28575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(ЛЕДОВАЯ ОБСТАНОВКА НА ТЕРРИТОРИИ РЕСПУБЛИКИ ТАТАРСТАН) </a:t>
            </a:r>
            <a:endParaRPr lang="ru-RU" altLang="ru-RU" dirty="0"/>
          </a:p>
        </p:txBody>
      </p:sp>
      <p:grpSp>
        <p:nvGrpSpPr>
          <p:cNvPr id="10" name="Группа 9"/>
          <p:cNvGrpSpPr/>
          <p:nvPr/>
        </p:nvGrpSpPr>
        <p:grpSpPr>
          <a:xfrm>
            <a:off x="304011" y="788988"/>
            <a:ext cx="11506200" cy="5917406"/>
            <a:chOff x="10338" y="685962"/>
            <a:chExt cx="12180075" cy="6173628"/>
          </a:xfrm>
        </p:grpSpPr>
        <p:grpSp>
          <p:nvGrpSpPr>
            <p:cNvPr id="9" name="Группа 8"/>
            <p:cNvGrpSpPr/>
            <p:nvPr/>
          </p:nvGrpSpPr>
          <p:grpSpPr>
            <a:xfrm>
              <a:off x="10338" y="685962"/>
              <a:ext cx="12180075" cy="6173628"/>
              <a:chOff x="10338" y="685962"/>
              <a:chExt cx="12180075" cy="6173628"/>
            </a:xfrm>
          </p:grpSpPr>
          <p:pic>
            <p:nvPicPr>
              <p:cNvPr id="205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11952"/>
              <a:stretch/>
            </p:blipFill>
            <p:spPr bwMode="auto">
              <a:xfrm>
                <a:off x="10338" y="685962"/>
                <a:ext cx="10724337" cy="617362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4098" name="Picture 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734675" y="695858"/>
                <a:ext cx="1455738" cy="6163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3" name="Прямоугольник 2"/>
            <p:cNvSpPr/>
            <p:nvPr/>
          </p:nvSpPr>
          <p:spPr>
            <a:xfrm>
              <a:off x="2196060" y="4667048"/>
              <a:ext cx="959982" cy="1056362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6302032" y="2671046"/>
              <a:ext cx="691190" cy="768263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2835127" y="2469597"/>
              <a:ext cx="537591" cy="384131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3168385" y="2605264"/>
            <a:ext cx="116100" cy="154856"/>
          </a:xfrm>
          <a:custGeom>
            <a:avLst/>
            <a:gdLst>
              <a:gd name="connsiteX0" fmla="*/ 0 w 87086"/>
              <a:gd name="connsiteY0" fmla="*/ 116115 h 116115"/>
              <a:gd name="connsiteX1" fmla="*/ 87086 w 87086"/>
              <a:gd name="connsiteY1" fmla="*/ 0 h 11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7086" h="116115">
                <a:moveTo>
                  <a:pt x="0" y="116115"/>
                </a:moveTo>
                <a:lnTo>
                  <a:pt x="87086" y="0"/>
                </a:lnTo>
              </a:path>
            </a:pathLst>
          </a:custGeom>
          <a:ln w="25400">
            <a:solidFill>
              <a:srgbClr val="0E2BF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1802" tIns="60900" rIns="121802" bIns="60900" rtlCol="0" anchor="ctr"/>
          <a:lstStyle/>
          <a:p>
            <a:pPr algn="ctr"/>
            <a:endParaRPr lang="ru-RU" sz="700">
              <a:solidFill>
                <a:srgbClr val="0070C0"/>
              </a:solidFill>
            </a:endParaRPr>
          </a:p>
        </p:txBody>
      </p:sp>
      <p:grpSp>
        <p:nvGrpSpPr>
          <p:cNvPr id="18" name="Группа 101"/>
          <p:cNvGrpSpPr>
            <a:grpSpLocks/>
          </p:cNvGrpSpPr>
          <p:nvPr/>
        </p:nvGrpSpPr>
        <p:grpSpPr bwMode="auto">
          <a:xfrm>
            <a:off x="8533606" y="5245901"/>
            <a:ext cx="1905000" cy="1441088"/>
            <a:chOff x="623274" y="7636898"/>
            <a:chExt cx="5138739" cy="2066682"/>
          </a:xfrm>
          <a:solidFill>
            <a:srgbClr val="FFFFFF"/>
          </a:solidFill>
        </p:grpSpPr>
        <p:sp>
          <p:nvSpPr>
            <p:cNvPr id="19" name="Прямоугольник 18"/>
            <p:cNvSpPr/>
            <p:nvPr/>
          </p:nvSpPr>
          <p:spPr>
            <a:xfrm>
              <a:off x="623274" y="7636898"/>
              <a:ext cx="5138739" cy="2066682"/>
            </a:xfrm>
            <a:prstGeom prst="rect">
              <a:avLst/>
            </a:prstGeom>
            <a:grpFill/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0" name="Text Box 144"/>
            <p:cNvSpPr txBox="1">
              <a:spLocks noChangeArrowheads="1"/>
            </p:cNvSpPr>
            <p:nvPr/>
          </p:nvSpPr>
          <p:spPr bwMode="auto">
            <a:xfrm>
              <a:off x="699648" y="7730576"/>
              <a:ext cx="4719823" cy="3150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1" name="Прямоугольник 20"/>
          <p:cNvSpPr>
            <a:spLocks noChangeAspect="1"/>
          </p:cNvSpPr>
          <p:nvPr/>
        </p:nvSpPr>
        <p:spPr>
          <a:xfrm>
            <a:off x="8736502" y="6398418"/>
            <a:ext cx="290513" cy="209550"/>
          </a:xfrm>
          <a:prstGeom prst="rect">
            <a:avLst/>
          </a:prstGeom>
          <a:solidFill>
            <a:srgbClr val="DDDFE3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9122238" y="639841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Облачность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5" name="Прямоугольник 24"/>
          <p:cNvSpPr>
            <a:spLocks noChangeAspect="1"/>
          </p:cNvSpPr>
          <p:nvPr/>
        </p:nvSpPr>
        <p:spPr>
          <a:xfrm>
            <a:off x="8736502" y="5617374"/>
            <a:ext cx="290513" cy="207963"/>
          </a:xfrm>
          <a:prstGeom prst="rect">
            <a:avLst/>
          </a:prstGeom>
          <a:solidFill>
            <a:srgbClr val="00B0F0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9122238" y="5649119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Лед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7" name="Прямоугольник 26"/>
          <p:cNvSpPr>
            <a:spLocks noChangeAspect="1"/>
          </p:cNvSpPr>
          <p:nvPr/>
        </p:nvSpPr>
        <p:spPr>
          <a:xfrm>
            <a:off x="8736486" y="6020594"/>
            <a:ext cx="284163" cy="206374"/>
          </a:xfrm>
          <a:prstGeom prst="rect">
            <a:avLst/>
          </a:prstGeom>
          <a:solidFill>
            <a:srgbClr val="0033CC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9101629" y="605769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Вода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2139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9487" y="3885425"/>
            <a:ext cx="5768525" cy="28551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29" y="3879863"/>
            <a:ext cx="5888037" cy="2860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9488" y="788991"/>
            <a:ext cx="5768526" cy="286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3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29" y="788991"/>
            <a:ext cx="5888038" cy="286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Прямоугольник 11"/>
          <p:cNvSpPr/>
          <p:nvPr/>
        </p:nvSpPr>
        <p:spPr>
          <a:xfrm>
            <a:off x="7975601" y="788990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Нижнекамский гидроузел</a:t>
            </a:r>
          </a:p>
        </p:txBody>
      </p:sp>
      <p:sp>
        <p:nvSpPr>
          <p:cNvPr id="6042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(РИСКИ ПРОВАЛОВ ЛЮДЕЙ И ТЕХНИКИ ПОД ЛЕД)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7975601" y="3879863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Чебоксарский гидроузел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82835" y="2210594"/>
            <a:ext cx="5887246" cy="1439597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8457406" y="2210594"/>
            <a:ext cx="3352800" cy="15398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15" tIns="45484" rIns="35815" bIns="45484" anchor="ctr"/>
          <a:lstStyle/>
          <a:p>
            <a:pPr algn="ctr">
              <a:defRPr/>
            </a:pP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Общий расход: прогноз на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21.02.2022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–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1721 куб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м/с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2285208" y="3884631"/>
            <a:ext cx="3786459" cy="23098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634" rIns="0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Уровень воды гидропоста Соколка (Мамадышский МР)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8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6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86595</TotalTime>
  <Words>2018</Words>
  <Application>Microsoft Office PowerPoint</Application>
  <PresentationFormat>Произвольный</PresentationFormat>
  <Paragraphs>847</Paragraphs>
  <Slides>18</Slides>
  <Notes>6</Notes>
  <HiddenSlides>0</HiddenSlides>
  <MMClips>1</MMClips>
  <ScaleCrop>false</ScaleCrop>
  <HeadingPairs>
    <vt:vector size="4" baseType="variant">
      <vt:variant>
        <vt:lpstr>Тема</vt:lpstr>
      </vt:variant>
      <vt:variant>
        <vt:i4>8</vt:i4>
      </vt:variant>
      <vt:variant>
        <vt:lpstr>Заголовки слайдов</vt:lpstr>
      </vt:variant>
      <vt:variant>
        <vt:i4>18</vt:i4>
      </vt:variant>
    </vt:vector>
  </HeadingPairs>
  <TitlesOfParts>
    <vt:vector size="26" baseType="lpstr">
      <vt:lpstr>Поток</vt:lpstr>
      <vt:lpstr>3_Поток</vt:lpstr>
      <vt:lpstr>4_Поток</vt:lpstr>
      <vt:lpstr>5_Поток</vt:lpstr>
      <vt:lpstr>2_Поток</vt:lpstr>
      <vt:lpstr>1_Поток</vt:lpstr>
      <vt:lpstr>6_Поток</vt:lpstr>
      <vt:lpstr>7_Поток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5284</cp:revision>
  <cp:lastPrinted>2020-06-04T16:57:06Z</cp:lastPrinted>
  <dcterms:created xsi:type="dcterms:W3CDTF">2016-06-03T06:31:21Z</dcterms:created>
  <dcterms:modified xsi:type="dcterms:W3CDTF">2022-02-20T10:24:26Z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